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9" r:id="rId3"/>
    <p:sldId id="260" r:id="rId4"/>
    <p:sldId id="304" r:id="rId5"/>
    <p:sldId id="305" r:id="rId6"/>
    <p:sldId id="309" r:id="rId7"/>
    <p:sldId id="307" r:id="rId8"/>
    <p:sldId id="308" r:id="rId9"/>
    <p:sldId id="306" r:id="rId10"/>
    <p:sldId id="262" r:id="rId11"/>
    <p:sldId id="264" r:id="rId12"/>
    <p:sldId id="266" r:id="rId13"/>
    <p:sldId id="268" r:id="rId14"/>
    <p:sldId id="270" r:id="rId15"/>
    <p:sldId id="273" r:id="rId16"/>
    <p:sldId id="275" r:id="rId17"/>
    <p:sldId id="277" r:id="rId18"/>
    <p:sldId id="279" r:id="rId19"/>
    <p:sldId id="287" r:id="rId20"/>
    <p:sldId id="300" r:id="rId21"/>
    <p:sldId id="299" r:id="rId22"/>
    <p:sldId id="289" r:id="rId23"/>
    <p:sldId id="290" r:id="rId24"/>
    <p:sldId id="291" r:id="rId25"/>
    <p:sldId id="296" r:id="rId26"/>
    <p:sldId id="298" r:id="rId27"/>
    <p:sldId id="292" r:id="rId28"/>
    <p:sldId id="281" r:id="rId29"/>
    <p:sldId id="282" r:id="rId30"/>
    <p:sldId id="283" r:id="rId31"/>
    <p:sldId id="284" r:id="rId32"/>
    <p:sldId id="302" r:id="rId33"/>
    <p:sldId id="303" r:id="rId34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6855B-698E-4BA6-B11D-48DE760A424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C0983-83C2-4C53-BB76-A8E75B1E0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06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45398-A0ED-DF49-BA14-7D68F3DF06F0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2A0E-D513-1A44-BF14-CBB94FBF7A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27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B40CCB-53CD-A846-AFBC-79253502051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Verdan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5940152" y="6309320"/>
            <a:ext cx="172819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Verdan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19882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Verdana"/>
              </a:defRPr>
            </a:lvl1pPr>
          </a:lstStyle>
          <a:p>
            <a:fld id="{86CB4B4D-7CA3-9044-876B-883B54F8677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39751" y="476249"/>
            <a:ext cx="8064500" cy="1152625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baseline="0">
                <a:solidFill>
                  <a:srgbClr val="E2003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 hasCustomPrompt="1"/>
          </p:nvPr>
        </p:nvSpPr>
        <p:spPr bwMode="auto">
          <a:xfrm>
            <a:off x="539750" y="1815150"/>
            <a:ext cx="8064500" cy="427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 sz="2000" baseline="0"/>
            </a:lvl2pPr>
            <a:lvl3pPr>
              <a:defRPr sz="2000"/>
            </a:lvl3pPr>
            <a:lvl4pPr marL="1600200" indent="-228600">
              <a:buFont typeface="Arial"/>
              <a:buChar char="•"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een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82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1C4E4D-4A8E-4BE6-8B6A-44B932940199}" type="datetimeFigureOut">
              <a:rPr lang="nl-NL" smtClean="0"/>
              <a:t>24-10-22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FFB59E-7CEF-4B1F-9486-3053C89BFA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telenet.be/johan.gyssels/voordragen/boos.jpg" TargetMode="Externa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00400" cy="47525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28"/>
          <p:cNvSpPr>
            <a:spLocks noGrp="1"/>
          </p:cNvSpPr>
          <p:nvPr>
            <p:ph idx="1"/>
          </p:nvPr>
        </p:nvSpPr>
        <p:spPr>
          <a:xfrm>
            <a:off x="4294909" y="1844824"/>
            <a:ext cx="4558146" cy="43848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nl-NL" sz="5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nl-NL" sz="5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123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altLang="nl-NL" sz="1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aardigheids</a:t>
            </a:r>
            <a:r>
              <a:rPr lang="en-US" altLang="nl-NL" sz="12300" dirty="0" smtClean="0">
                <a:latin typeface="Verdana" panose="020B0604030504040204" pitchFamily="34" charset="0"/>
                <a:ea typeface="Verdana" panose="020B0604030504040204" pitchFamily="34" charset="0"/>
              </a:rPr>
              <a:t> training</a:t>
            </a:r>
          </a:p>
          <a:p>
            <a:pPr marL="0" indent="0">
              <a:buNone/>
            </a:pPr>
            <a:r>
              <a:rPr lang="en-US" altLang="nl-NL" sz="123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altLang="nl-NL" sz="1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motie</a:t>
            </a:r>
            <a:r>
              <a:rPr lang="en-US" altLang="nl-NL" sz="12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nl-NL" sz="123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altLang="nl-NL" sz="1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egulatie</a:t>
            </a:r>
            <a:endParaRPr lang="en-US" altLang="nl-NL" sz="123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123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altLang="nl-NL" sz="12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toornis</a:t>
            </a:r>
            <a:r>
              <a:rPr lang="en-US" altLang="nl-NL" sz="123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altLang="nl-NL" sz="12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nl-NL" sz="8500" b="1" dirty="0"/>
              <a:t>	</a:t>
            </a:r>
            <a:endParaRPr lang="en-US" altLang="nl-NL" sz="8500" b="1" dirty="0" smtClean="0"/>
          </a:p>
          <a:p>
            <a:pPr marL="0" indent="0">
              <a:buNone/>
            </a:pPr>
            <a:r>
              <a:rPr lang="en-US" altLang="nl-NL" sz="85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altLang="nl-NL" sz="8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altLang="nl-NL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nl-NL" sz="3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3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altLang="nl-NL" sz="3400" b="1" dirty="0" smtClean="0"/>
          </a:p>
          <a:p>
            <a:pPr marL="0" indent="0">
              <a:buNone/>
            </a:pPr>
            <a:endParaRPr lang="nl-NL" altLang="nl-NL" sz="3600" b="1" dirty="0" smtClean="0"/>
          </a:p>
          <a:p>
            <a:pPr>
              <a:buFontTx/>
              <a:buChar char="-"/>
            </a:pPr>
            <a:endParaRPr lang="nl-NL" altLang="nl-NL" sz="2400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755576" y="620688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solidFill>
                  <a:schemeClr val="tx2"/>
                </a:solidFill>
              </a:rPr>
              <a:t>Basis -VERS TRAININ</a:t>
            </a:r>
            <a:endParaRPr lang="nl-NL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6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157592" cy="566936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420888"/>
            <a:ext cx="7704856" cy="390371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Het </a:t>
            </a:r>
            <a:r>
              <a:rPr lang="en-US" dirty="0" err="1" smtClean="0"/>
              <a:t>begrijpen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verdragen</a:t>
            </a:r>
            <a:r>
              <a:rPr lang="en-US" dirty="0" smtClean="0"/>
              <a:t> van je </a:t>
            </a:r>
            <a:r>
              <a:rPr lang="en-US" dirty="0" err="1" smtClean="0"/>
              <a:t>emoties</a:t>
            </a:r>
            <a:endParaRPr lang="en-US" dirty="0" smtClean="0"/>
          </a:p>
          <a:p>
            <a:pPr lvl="1"/>
            <a:r>
              <a:rPr lang="en-US" dirty="0" smtClean="0"/>
              <a:t>Het </a:t>
            </a:r>
            <a:r>
              <a:rPr lang="en-US" dirty="0" err="1" smtClean="0"/>
              <a:t>uiten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err="1" smtClean="0"/>
              <a:t>emoties</a:t>
            </a:r>
            <a:endParaRPr lang="en-US" dirty="0" smtClean="0"/>
          </a:p>
          <a:p>
            <a:pPr lvl="1"/>
            <a:r>
              <a:rPr lang="en-US" dirty="0" smtClean="0"/>
              <a:t>Het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beschrijven</a:t>
            </a:r>
            <a:r>
              <a:rPr lang="en-US" dirty="0" smtClean="0"/>
              <a:t>/</a:t>
            </a:r>
            <a:r>
              <a:rPr lang="en-US" dirty="0" err="1" smtClean="0"/>
              <a:t>communiceren</a:t>
            </a:r>
            <a:r>
              <a:rPr lang="en-US" dirty="0" smtClean="0"/>
              <a:t> van je </a:t>
            </a:r>
            <a:r>
              <a:rPr lang="en-US" dirty="0" err="1" smtClean="0"/>
              <a:t>emoties</a:t>
            </a:r>
            <a:endParaRPr lang="en-US" dirty="0" smtClean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renzen</a:t>
            </a:r>
            <a:r>
              <a:rPr lang="en-US" dirty="0" smtClean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 smtClean="0"/>
              <a:t>aangeven</a:t>
            </a:r>
            <a:r>
              <a:rPr lang="en-US" dirty="0" smtClean="0"/>
              <a:t>	</a:t>
            </a:r>
          </a:p>
          <a:p>
            <a:pPr lvl="1"/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omgaan</a:t>
            </a:r>
            <a:r>
              <a:rPr lang="en-US" dirty="0" smtClean="0"/>
              <a:t> met </a:t>
            </a:r>
            <a:r>
              <a:rPr lang="en-US" dirty="0" err="1" smtClean="0"/>
              <a:t>grenzen</a:t>
            </a:r>
            <a:endParaRPr lang="en-US" dirty="0" smtClean="0"/>
          </a:p>
          <a:p>
            <a:pPr lvl="1"/>
            <a:r>
              <a:rPr lang="en-US" dirty="0" err="1" smtClean="0"/>
              <a:t>Aanvoelen</a:t>
            </a:r>
            <a:r>
              <a:rPr lang="en-US" dirty="0" smtClean="0"/>
              <a:t> wat je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emotie</a:t>
            </a:r>
            <a:r>
              <a:rPr lang="en-US" dirty="0" smtClean="0"/>
              <a:t> en </a:t>
            </a:r>
            <a:r>
              <a:rPr lang="en-US" dirty="0" err="1" smtClean="0"/>
              <a:t>hiervoor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zorgen</a:t>
            </a:r>
            <a:endParaRPr lang="en-US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043608" y="1268761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+mj-lt"/>
              </a:rPr>
              <a:t>G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ezonde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helpende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emotie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regulatie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vaardigheden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zijn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onvoldoende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</a:rPr>
              <a:t>ontwikkeld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.</a:t>
            </a:r>
            <a:br>
              <a:rPr lang="en-US" sz="2800" dirty="0" smtClean="0">
                <a:solidFill>
                  <a:schemeClr val="tx2"/>
                </a:solidFill>
                <a:latin typeface="+mj-lt"/>
              </a:rPr>
            </a:br>
            <a:endParaRPr lang="nl-NL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37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488832" cy="108012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Aangeleerde</a:t>
            </a:r>
            <a:r>
              <a:rPr lang="en-US" sz="3600" dirty="0" smtClean="0"/>
              <a:t> </a:t>
            </a:r>
            <a:r>
              <a:rPr lang="en-US" sz="3600" dirty="0" err="1" smtClean="0"/>
              <a:t>ongezonde</a:t>
            </a:r>
            <a:r>
              <a:rPr lang="en-US" sz="3600" dirty="0" smtClean="0"/>
              <a:t>, </a:t>
            </a:r>
            <a:r>
              <a:rPr lang="en-US" sz="3600" dirty="0" err="1" smtClean="0"/>
              <a:t>niet</a:t>
            </a:r>
            <a:r>
              <a:rPr lang="en-US" sz="3600" dirty="0" smtClean="0"/>
              <a:t> </a:t>
            </a:r>
            <a:r>
              <a:rPr lang="en-US" sz="3600" dirty="0" err="1" smtClean="0"/>
              <a:t>helpende</a:t>
            </a:r>
            <a:r>
              <a:rPr lang="en-US" sz="3600" dirty="0" smtClean="0"/>
              <a:t> </a:t>
            </a:r>
            <a:r>
              <a:rPr lang="en-US" sz="3600" dirty="0" err="1" smtClean="0"/>
              <a:t>emotie</a:t>
            </a:r>
            <a:r>
              <a:rPr lang="en-US" sz="3600" dirty="0" smtClean="0"/>
              <a:t> </a:t>
            </a:r>
            <a:r>
              <a:rPr lang="en-US" sz="3600" dirty="0" err="1" smtClean="0"/>
              <a:t>regulatie</a:t>
            </a:r>
            <a:r>
              <a:rPr lang="en-US" sz="3600" dirty="0" smtClean="0"/>
              <a:t> </a:t>
            </a:r>
            <a:r>
              <a:rPr lang="en-US" sz="3600" dirty="0" err="1" smtClean="0"/>
              <a:t>vaardigheden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060848"/>
            <a:ext cx="7992888" cy="4608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err="1" smtClean="0"/>
              <a:t>Dit</a:t>
            </a:r>
            <a:r>
              <a:rPr lang="en-US" sz="3800" dirty="0" smtClean="0"/>
              <a:t> </a:t>
            </a:r>
            <a:r>
              <a:rPr lang="en-US" sz="3800" dirty="0" err="1" smtClean="0"/>
              <a:t>zijn</a:t>
            </a:r>
            <a:r>
              <a:rPr lang="en-US" sz="3800" dirty="0" smtClean="0"/>
              <a:t> </a:t>
            </a:r>
            <a:r>
              <a:rPr lang="en-US" sz="3800" dirty="0" err="1" smtClean="0"/>
              <a:t>vaardigheden</a:t>
            </a:r>
            <a:r>
              <a:rPr lang="en-US" sz="3800" dirty="0" smtClean="0"/>
              <a:t> die op de </a:t>
            </a:r>
            <a:r>
              <a:rPr lang="en-US" sz="3800" dirty="0" err="1" smtClean="0"/>
              <a:t>korte</a:t>
            </a:r>
            <a:r>
              <a:rPr lang="en-US" sz="3800" dirty="0" smtClean="0"/>
              <a:t> </a:t>
            </a:r>
            <a:r>
              <a:rPr lang="en-US" sz="3800" dirty="0" err="1" smtClean="0"/>
              <a:t>termijn</a:t>
            </a:r>
            <a:r>
              <a:rPr lang="en-US" sz="3800" dirty="0" smtClean="0"/>
              <a:t> erg </a:t>
            </a:r>
            <a:r>
              <a:rPr lang="en-US" sz="3800" dirty="0" err="1" smtClean="0"/>
              <a:t>effectief</a:t>
            </a:r>
            <a:r>
              <a:rPr lang="en-US" sz="3800" dirty="0" smtClean="0"/>
              <a:t> </a:t>
            </a:r>
            <a:r>
              <a:rPr lang="en-US" sz="3800" dirty="0" err="1" smtClean="0"/>
              <a:t>kunnen</a:t>
            </a:r>
            <a:r>
              <a:rPr lang="en-US" sz="3800" dirty="0" smtClean="0"/>
              <a:t> </a:t>
            </a:r>
            <a:r>
              <a:rPr lang="en-US" sz="3800" dirty="0" err="1" smtClean="0"/>
              <a:t>zijn</a:t>
            </a:r>
            <a:r>
              <a:rPr lang="en-US" sz="3800" dirty="0" smtClean="0"/>
              <a:t>, </a:t>
            </a:r>
            <a:r>
              <a:rPr lang="en-US" sz="3800" dirty="0" err="1" smtClean="0"/>
              <a:t>een</a:t>
            </a:r>
            <a:r>
              <a:rPr lang="en-US" sz="3800" dirty="0" smtClean="0"/>
              <a:t> </a:t>
            </a:r>
            <a:r>
              <a:rPr lang="en-US" sz="3800" dirty="0" err="1" smtClean="0"/>
              <a:t>vorm</a:t>
            </a:r>
            <a:r>
              <a:rPr lang="en-US" sz="3800" dirty="0" smtClean="0"/>
              <a:t> van “coping” wat </a:t>
            </a:r>
            <a:r>
              <a:rPr lang="en-US" sz="3800" dirty="0" err="1" smtClean="0"/>
              <a:t>een</a:t>
            </a:r>
            <a:r>
              <a:rPr lang="en-US" sz="3800" dirty="0" smtClean="0"/>
              <a:t> </a:t>
            </a:r>
            <a:r>
              <a:rPr lang="en-US" sz="3800" dirty="0" err="1" smtClean="0"/>
              <a:t>patroon</a:t>
            </a:r>
            <a:r>
              <a:rPr lang="en-US" sz="3800" dirty="0" smtClean="0"/>
              <a:t> </a:t>
            </a:r>
            <a:r>
              <a:rPr lang="en-US" sz="3800" dirty="0" err="1" smtClean="0"/>
              <a:t>wordt</a:t>
            </a:r>
            <a:r>
              <a:rPr lang="en-US" sz="3800" dirty="0" smtClean="0"/>
              <a:t>, maar op de </a:t>
            </a:r>
            <a:r>
              <a:rPr lang="en-US" sz="3800" dirty="0" err="1" smtClean="0"/>
              <a:t>lange</a:t>
            </a:r>
            <a:r>
              <a:rPr lang="en-US" sz="3800" dirty="0" smtClean="0"/>
              <a:t> </a:t>
            </a:r>
            <a:r>
              <a:rPr lang="en-US" sz="3800" dirty="0" err="1" smtClean="0"/>
              <a:t>termijn</a:t>
            </a:r>
            <a:r>
              <a:rPr lang="en-US" sz="3800" dirty="0" smtClean="0"/>
              <a:t> </a:t>
            </a:r>
            <a:r>
              <a:rPr lang="en-US" sz="3800" dirty="0" err="1" smtClean="0"/>
              <a:t>negatief</a:t>
            </a:r>
            <a:r>
              <a:rPr lang="en-US" sz="3800" dirty="0" smtClean="0"/>
              <a:t> </a:t>
            </a:r>
            <a:r>
              <a:rPr lang="en-US" sz="3800" dirty="0" err="1" smtClean="0"/>
              <a:t>uitwerkt</a:t>
            </a:r>
            <a:endParaRPr lang="en-US" sz="3800" dirty="0" smtClean="0"/>
          </a:p>
          <a:p>
            <a:endParaRPr lang="en-US" sz="3800" dirty="0"/>
          </a:p>
          <a:p>
            <a:pPr lvl="1"/>
            <a:r>
              <a:rPr lang="en-US" sz="3800" dirty="0" err="1" smtClean="0"/>
              <a:t>middelenmisbruik</a:t>
            </a:r>
            <a:r>
              <a:rPr lang="en-US" sz="3800" dirty="0" smtClean="0"/>
              <a:t> (alcohol en drugs)</a:t>
            </a:r>
          </a:p>
          <a:p>
            <a:pPr lvl="1"/>
            <a:r>
              <a:rPr lang="en-US" sz="3800" dirty="0" err="1" smtClean="0"/>
              <a:t>misbruik</a:t>
            </a:r>
            <a:r>
              <a:rPr lang="en-US" sz="3800" dirty="0" smtClean="0"/>
              <a:t> </a:t>
            </a:r>
            <a:r>
              <a:rPr lang="en-US" sz="3800" dirty="0" err="1" smtClean="0"/>
              <a:t>medicatie</a:t>
            </a:r>
            <a:endParaRPr lang="en-US" sz="3800" dirty="0" smtClean="0"/>
          </a:p>
          <a:p>
            <a:pPr lvl="1"/>
            <a:r>
              <a:rPr lang="en-US" sz="3800" dirty="0" err="1" smtClean="0"/>
              <a:t>Zelfbeschadiging</a:t>
            </a:r>
            <a:endParaRPr lang="en-US" sz="3800" dirty="0" smtClean="0"/>
          </a:p>
          <a:p>
            <a:pPr lvl="1"/>
            <a:r>
              <a:rPr lang="en-US" sz="3800" dirty="0" err="1" smtClean="0"/>
              <a:t>Roekeloos</a:t>
            </a:r>
            <a:r>
              <a:rPr lang="en-US" sz="3800" dirty="0" smtClean="0"/>
              <a:t>, </a:t>
            </a:r>
            <a:r>
              <a:rPr lang="en-US" sz="3800" dirty="0" err="1" smtClean="0"/>
              <a:t>impulsief</a:t>
            </a:r>
            <a:r>
              <a:rPr lang="en-US" sz="3800" dirty="0" smtClean="0"/>
              <a:t> </a:t>
            </a:r>
            <a:r>
              <a:rPr lang="en-US" sz="3800" dirty="0" err="1" smtClean="0"/>
              <a:t>gedrag</a:t>
            </a:r>
            <a:endParaRPr lang="en-US" sz="3800" dirty="0" smtClean="0"/>
          </a:p>
          <a:p>
            <a:pPr lvl="1"/>
            <a:r>
              <a:rPr lang="en-US" sz="3800" dirty="0" err="1" smtClean="0"/>
              <a:t>Teveel</a:t>
            </a:r>
            <a:r>
              <a:rPr lang="en-US" sz="3800" dirty="0" smtClean="0"/>
              <a:t> geld </a:t>
            </a:r>
            <a:r>
              <a:rPr lang="en-US" sz="3800" dirty="0" err="1" smtClean="0"/>
              <a:t>uitgeven</a:t>
            </a:r>
            <a:endParaRPr lang="en-US" sz="3800" dirty="0" smtClean="0"/>
          </a:p>
          <a:p>
            <a:pPr lvl="1"/>
            <a:r>
              <a:rPr lang="en-US" sz="3800" dirty="0" err="1" smtClean="0"/>
              <a:t>Eetbuien</a:t>
            </a:r>
            <a:r>
              <a:rPr lang="en-US" sz="3800" dirty="0" smtClean="0"/>
              <a:t>, of </a:t>
            </a:r>
            <a:r>
              <a:rPr lang="en-US" sz="3800" dirty="0" err="1" smtClean="0"/>
              <a:t>ander</a:t>
            </a:r>
            <a:r>
              <a:rPr lang="en-US" sz="3800" dirty="0" smtClean="0"/>
              <a:t> </a:t>
            </a:r>
            <a:r>
              <a:rPr lang="en-US" sz="3800" dirty="0" err="1" smtClean="0"/>
              <a:t>schadelijk</a:t>
            </a:r>
            <a:r>
              <a:rPr lang="en-US" sz="3800" dirty="0" smtClean="0"/>
              <a:t> </a:t>
            </a:r>
            <a:r>
              <a:rPr lang="en-US" sz="3800" dirty="0" err="1" smtClean="0"/>
              <a:t>eetgedrag</a:t>
            </a:r>
            <a:endParaRPr lang="en-US" sz="3800" dirty="0" smtClean="0"/>
          </a:p>
          <a:p>
            <a:pPr lvl="1"/>
            <a:r>
              <a:rPr lang="en-US" sz="3800" dirty="0" err="1" smtClean="0"/>
              <a:t>Vermijdend</a:t>
            </a:r>
            <a:r>
              <a:rPr lang="en-US" sz="3800" dirty="0" smtClean="0"/>
              <a:t> </a:t>
            </a:r>
            <a:r>
              <a:rPr lang="en-US" sz="3800" dirty="0" err="1" smtClean="0"/>
              <a:t>gedrag</a:t>
            </a:r>
            <a:endParaRPr lang="en-US" sz="3800" dirty="0" smtClean="0"/>
          </a:p>
          <a:p>
            <a:pPr lvl="1"/>
            <a:r>
              <a:rPr lang="en-US" sz="3800" dirty="0" err="1" smtClean="0"/>
              <a:t>Jezelf</a:t>
            </a:r>
            <a:r>
              <a:rPr lang="en-US" sz="3800" dirty="0" smtClean="0"/>
              <a:t> </a:t>
            </a:r>
            <a:r>
              <a:rPr lang="en-US" sz="3800" dirty="0" err="1" smtClean="0"/>
              <a:t>verwaarlozen</a:t>
            </a:r>
            <a:endParaRPr lang="en-US" sz="3800" dirty="0" smtClean="0"/>
          </a:p>
          <a:p>
            <a:pPr lvl="1"/>
            <a:r>
              <a:rPr lang="en-US" sz="3800" dirty="0" err="1" smtClean="0"/>
              <a:t>Woede</a:t>
            </a:r>
            <a:r>
              <a:rPr lang="en-US" sz="3800" dirty="0" smtClean="0"/>
              <a:t> </a:t>
            </a:r>
            <a:r>
              <a:rPr lang="en-US" sz="3800" dirty="0" err="1" smtClean="0"/>
              <a:t>uitbarsting</a:t>
            </a:r>
            <a:endParaRPr lang="en-US" sz="3800" dirty="0" smtClean="0"/>
          </a:p>
          <a:p>
            <a:pPr marL="0" indent="0">
              <a:buNone/>
            </a:pP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1143000"/>
          </a:xfrm>
        </p:spPr>
        <p:txBody>
          <a:bodyPr/>
          <a:lstStyle/>
          <a:p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935480"/>
            <a:ext cx="7499176" cy="4389120"/>
          </a:xfrm>
        </p:spPr>
        <p:txBody>
          <a:bodyPr/>
          <a:lstStyle/>
          <a:p>
            <a:r>
              <a:rPr lang="en-US" dirty="0" err="1" smtClean="0"/>
              <a:t>Gestrande</a:t>
            </a:r>
            <a:r>
              <a:rPr lang="en-US" dirty="0" smtClean="0"/>
              <a:t> </a:t>
            </a:r>
            <a:r>
              <a:rPr lang="en-US" dirty="0" err="1" smtClean="0"/>
              <a:t>schoolcarrieres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Wisselende</a:t>
            </a:r>
            <a:r>
              <a:rPr lang="en-US" dirty="0" smtClean="0"/>
              <a:t> </a:t>
            </a:r>
            <a:r>
              <a:rPr lang="en-US" dirty="0" err="1" smtClean="0"/>
              <a:t>banen</a:t>
            </a:r>
            <a:r>
              <a:rPr lang="en-US" dirty="0" smtClean="0"/>
              <a:t>,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vasthouden</a:t>
            </a:r>
            <a:endParaRPr lang="en-US" dirty="0" smtClean="0"/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conflicten</a:t>
            </a:r>
            <a:endParaRPr lang="en-US" dirty="0" smtClean="0"/>
          </a:p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afhankelijkheid</a:t>
            </a:r>
            <a:endParaRPr lang="en-US" dirty="0" smtClean="0"/>
          </a:p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eisen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endParaRPr lang="en-US" dirty="0" smtClean="0"/>
          </a:p>
          <a:p>
            <a:r>
              <a:rPr lang="en-US" dirty="0" smtClean="0"/>
              <a:t>Tot </a:t>
            </a:r>
            <a:r>
              <a:rPr lang="en-US" dirty="0" err="1" smtClean="0"/>
              <a:t>niks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endParaRPr lang="en-US" dirty="0" smtClean="0"/>
          </a:p>
          <a:p>
            <a:r>
              <a:rPr lang="en-US" dirty="0" err="1" smtClean="0"/>
              <a:t>Moeite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gezonde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r>
              <a:rPr lang="en-US" dirty="0" smtClean="0"/>
              <a:t> in stand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7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tent.pimp-my-profile.com/ol/pmp/sw/userpics/funny_pictures/78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0324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1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/>
          <a:lstStyle/>
          <a:p>
            <a:r>
              <a:rPr lang="en-US" dirty="0" err="1" smtClean="0"/>
              <a:t>Negatief</a:t>
            </a:r>
            <a:r>
              <a:rPr lang="en-US" dirty="0" smtClean="0"/>
              <a:t> </a:t>
            </a:r>
            <a:r>
              <a:rPr lang="en-US" dirty="0" err="1" smtClean="0"/>
              <a:t>zelfbeeld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348880"/>
            <a:ext cx="6264696" cy="3805883"/>
          </a:xfrm>
        </p:spPr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ben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mislukkeling</a:t>
            </a:r>
            <a:endParaRPr lang="en-US" dirty="0" smtClean="0"/>
          </a:p>
          <a:p>
            <a:r>
              <a:rPr lang="en-US" dirty="0" err="1" smtClean="0"/>
              <a:t>Niemand</a:t>
            </a:r>
            <a:r>
              <a:rPr lang="en-US" dirty="0" smtClean="0"/>
              <a:t> </a:t>
            </a:r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echt</a:t>
            </a:r>
            <a:r>
              <a:rPr lang="en-US" dirty="0" smtClean="0"/>
              <a:t> van </a:t>
            </a:r>
            <a:r>
              <a:rPr lang="en-US" dirty="0" err="1" smtClean="0"/>
              <a:t>mij</a:t>
            </a:r>
            <a:endParaRPr lang="en-US" dirty="0" smtClean="0"/>
          </a:p>
          <a:p>
            <a:r>
              <a:rPr lang="en-US" dirty="0" err="1" smtClean="0"/>
              <a:t>Niemand</a:t>
            </a:r>
            <a:r>
              <a:rPr lang="en-US" dirty="0" smtClean="0"/>
              <a:t> 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vertrouwen</a:t>
            </a:r>
            <a:endParaRPr lang="en-US" dirty="0" smtClean="0"/>
          </a:p>
          <a:p>
            <a:r>
              <a:rPr lang="en-US" dirty="0" err="1" smtClean="0"/>
              <a:t>Iedereen</a:t>
            </a:r>
            <a:r>
              <a:rPr lang="en-US" dirty="0" smtClean="0"/>
              <a:t> is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endParaRPr lang="en-US" dirty="0" smtClean="0"/>
          </a:p>
          <a:p>
            <a:r>
              <a:rPr lang="en-US" dirty="0" err="1" smtClean="0"/>
              <a:t>Mensen</a:t>
            </a:r>
            <a:r>
              <a:rPr lang="en-US" dirty="0" smtClean="0"/>
              <a:t> </a:t>
            </a:r>
            <a:r>
              <a:rPr lang="en-US" dirty="0" err="1" smtClean="0"/>
              <a:t>zullen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verlaten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54162"/>
          </a:xfrm>
        </p:spPr>
        <p:txBody>
          <a:bodyPr/>
          <a:lstStyle/>
          <a:p>
            <a:r>
              <a:rPr lang="en-US" dirty="0" err="1" smtClean="0"/>
              <a:t>Gevolg</a:t>
            </a:r>
            <a:r>
              <a:rPr lang="en-US" dirty="0" smtClean="0"/>
              <a:t> </a:t>
            </a:r>
            <a:r>
              <a:rPr lang="en-US" dirty="0" err="1" smtClean="0"/>
              <a:t>negatief</a:t>
            </a:r>
            <a:r>
              <a:rPr lang="en-US" dirty="0" smtClean="0"/>
              <a:t> </a:t>
            </a:r>
            <a:r>
              <a:rPr lang="en-US" dirty="0" err="1" smtClean="0"/>
              <a:t>zelfbeeld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248472"/>
          </a:xfrm>
        </p:spPr>
        <p:txBody>
          <a:bodyPr>
            <a:normAutofit/>
          </a:bodyPr>
          <a:lstStyle/>
          <a:p>
            <a:r>
              <a:rPr lang="en-US" dirty="0" err="1" smtClean="0"/>
              <a:t>Gevoelig</a:t>
            </a:r>
            <a:r>
              <a:rPr lang="en-US" dirty="0" smtClean="0"/>
              <a:t> 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kritiek</a:t>
            </a:r>
            <a:endParaRPr lang="en-US" dirty="0" smtClean="0"/>
          </a:p>
          <a:p>
            <a:r>
              <a:rPr lang="en-US" dirty="0" smtClean="0"/>
              <a:t>Angst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afwijzing</a:t>
            </a:r>
            <a:endParaRPr lang="en-US" dirty="0" smtClean="0"/>
          </a:p>
          <a:p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afgewezen</a:t>
            </a:r>
            <a:r>
              <a:rPr lang="en-US" dirty="0" smtClean="0"/>
              <a:t> </a:t>
            </a:r>
            <a:r>
              <a:rPr lang="en-US" dirty="0" err="1" smtClean="0"/>
              <a:t>voelen</a:t>
            </a:r>
            <a:endParaRPr lang="en-US" dirty="0" smtClean="0"/>
          </a:p>
          <a:p>
            <a:r>
              <a:rPr lang="en-US" dirty="0" smtClean="0"/>
              <a:t>Boos, </a:t>
            </a:r>
            <a:r>
              <a:rPr lang="en-US" dirty="0" err="1" smtClean="0"/>
              <a:t>straffend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zz</a:t>
            </a:r>
            <a:endParaRPr lang="en-US" dirty="0" smtClean="0"/>
          </a:p>
          <a:p>
            <a:r>
              <a:rPr lang="en-US" dirty="0" err="1" smtClean="0"/>
              <a:t>Frustraties</a:t>
            </a:r>
            <a:r>
              <a:rPr lang="en-US" dirty="0" smtClean="0"/>
              <a:t> </a:t>
            </a:r>
            <a:r>
              <a:rPr lang="en-US" dirty="0" err="1" smtClean="0"/>
              <a:t>afreageren</a:t>
            </a:r>
            <a:r>
              <a:rPr lang="en-US" dirty="0" smtClean="0"/>
              <a:t> op </a:t>
            </a:r>
            <a:r>
              <a:rPr lang="en-US" dirty="0" err="1" smtClean="0"/>
              <a:t>omgeving</a:t>
            </a:r>
            <a:endParaRPr lang="en-US" dirty="0" smtClean="0"/>
          </a:p>
          <a:p>
            <a:r>
              <a:rPr lang="en-US" dirty="0" err="1" smtClean="0"/>
              <a:t>Schaamte</a:t>
            </a:r>
            <a:r>
              <a:rPr lang="en-US" dirty="0" smtClean="0"/>
              <a:t>, </a:t>
            </a:r>
            <a:r>
              <a:rPr lang="en-US" dirty="0" err="1" smtClean="0"/>
              <a:t>schuldgevoelens</a:t>
            </a:r>
            <a:r>
              <a:rPr lang="en-US" dirty="0" smtClean="0"/>
              <a:t>, </a:t>
            </a:r>
            <a:r>
              <a:rPr lang="en-US" dirty="0" err="1" smtClean="0"/>
              <a:t>eenzaam</a:t>
            </a:r>
            <a:endParaRPr lang="en-US" dirty="0" smtClean="0"/>
          </a:p>
          <a:p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eisen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, of </a:t>
            </a:r>
            <a:r>
              <a:rPr lang="en-US" dirty="0" err="1" smtClean="0"/>
              <a:t>juist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ergens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durven</a:t>
            </a:r>
            <a:r>
              <a:rPr lang="en-US" dirty="0" smtClean="0"/>
              <a:t> </a:t>
            </a:r>
            <a:r>
              <a:rPr lang="en-US" dirty="0" err="1" smtClean="0"/>
              <a:t>beginnen</a:t>
            </a:r>
            <a:endParaRPr lang="en-US" dirty="0" smtClean="0"/>
          </a:p>
          <a:p>
            <a:r>
              <a:rPr lang="en-US" dirty="0" smtClean="0"/>
              <a:t>Masker </a:t>
            </a:r>
            <a:r>
              <a:rPr lang="en-US" dirty="0" err="1" smtClean="0"/>
              <a:t>opzetten</a:t>
            </a:r>
            <a:r>
              <a:rPr lang="en-US" dirty="0" smtClean="0"/>
              <a:t>, </a:t>
            </a:r>
            <a:r>
              <a:rPr lang="en-US" dirty="0" err="1" smtClean="0"/>
              <a:t>jezelf</a:t>
            </a:r>
            <a:r>
              <a:rPr lang="en-US" dirty="0" smtClean="0"/>
              <a:t> </a:t>
            </a:r>
            <a:r>
              <a:rPr lang="en-US" dirty="0" err="1" smtClean="0"/>
              <a:t>overschreeuwen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143000"/>
          </a:xfrm>
        </p:spPr>
        <p:txBody>
          <a:bodyPr/>
          <a:lstStyle/>
          <a:p>
            <a:r>
              <a:rPr lang="en-US" dirty="0" err="1" smtClean="0"/>
              <a:t>Reactie</a:t>
            </a:r>
            <a:r>
              <a:rPr lang="en-US" dirty="0" smtClean="0"/>
              <a:t> van de </a:t>
            </a:r>
            <a:r>
              <a:rPr lang="en-US" dirty="0" err="1" smtClean="0"/>
              <a:t>omgeving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844824"/>
            <a:ext cx="6984776" cy="4479776"/>
          </a:xfrm>
        </p:spPr>
        <p:txBody>
          <a:bodyPr/>
          <a:lstStyle/>
          <a:p>
            <a:r>
              <a:rPr lang="en-US" dirty="0" err="1" smtClean="0"/>
              <a:t>Onbegrip</a:t>
            </a:r>
            <a:endParaRPr lang="en-US" dirty="0" smtClean="0"/>
          </a:p>
          <a:p>
            <a:r>
              <a:rPr lang="en-US" dirty="0" err="1" smtClean="0"/>
              <a:t>Overgevoelig</a:t>
            </a:r>
            <a:r>
              <a:rPr lang="en-US" dirty="0" smtClean="0"/>
              <a:t>, </a:t>
            </a:r>
            <a:r>
              <a:rPr lang="en-US" dirty="0" err="1" smtClean="0"/>
              <a:t>overdreven</a:t>
            </a:r>
            <a:endParaRPr lang="en-US" dirty="0" smtClean="0"/>
          </a:p>
          <a:p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en-US" dirty="0" smtClean="0"/>
          </a:p>
          <a:p>
            <a:r>
              <a:rPr lang="en-US" dirty="0" err="1" smtClean="0"/>
              <a:t>Roept</a:t>
            </a:r>
            <a:r>
              <a:rPr lang="en-US" dirty="0" smtClean="0"/>
              <a:t> </a:t>
            </a:r>
            <a:r>
              <a:rPr lang="en-US" dirty="0" err="1" smtClean="0"/>
              <a:t>zorg</a:t>
            </a:r>
            <a:r>
              <a:rPr lang="en-US" dirty="0" smtClean="0"/>
              <a:t> op</a:t>
            </a:r>
          </a:p>
          <a:p>
            <a:r>
              <a:rPr lang="en-US" dirty="0" err="1" smtClean="0"/>
              <a:t>Roept</a:t>
            </a:r>
            <a:r>
              <a:rPr lang="en-US" dirty="0" smtClean="0"/>
              <a:t> </a:t>
            </a:r>
            <a:r>
              <a:rPr lang="en-US" dirty="0" err="1" smtClean="0"/>
              <a:t>boosheid</a:t>
            </a:r>
            <a:r>
              <a:rPr lang="en-US" dirty="0" smtClean="0"/>
              <a:t> op</a:t>
            </a:r>
          </a:p>
          <a:p>
            <a:r>
              <a:rPr lang="en-US" dirty="0" err="1" smtClean="0"/>
              <a:t>Onzekerheid</a:t>
            </a:r>
            <a:r>
              <a:rPr lang="en-US" dirty="0" smtClean="0"/>
              <a:t>, </a:t>
            </a:r>
            <a:r>
              <a:rPr lang="en-US" dirty="0" err="1" smtClean="0"/>
              <a:t>gevoel</a:t>
            </a:r>
            <a:r>
              <a:rPr lang="en-US" dirty="0" smtClean="0"/>
              <a:t> op </a:t>
            </a:r>
            <a:r>
              <a:rPr lang="en-US" dirty="0" err="1" smtClean="0"/>
              <a:t>eieren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endParaRPr lang="en-US" dirty="0" smtClean="0"/>
          </a:p>
          <a:p>
            <a:r>
              <a:rPr lang="en-US" dirty="0" err="1" smtClean="0"/>
              <a:t>Neiging</a:t>
            </a:r>
            <a:r>
              <a:rPr lang="en-US" dirty="0" smtClean="0"/>
              <a:t> advies, </a:t>
            </a:r>
            <a:r>
              <a:rPr lang="en-US" dirty="0" err="1" smtClean="0"/>
              <a:t>kritiek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endParaRPr lang="en-US" dirty="0" smtClean="0"/>
          </a:p>
          <a:p>
            <a:r>
              <a:rPr lang="en-US" dirty="0" err="1" smtClean="0"/>
              <a:t>Afstand</a:t>
            </a:r>
            <a:r>
              <a:rPr lang="en-US" dirty="0" smtClean="0"/>
              <a:t> </a:t>
            </a:r>
            <a:r>
              <a:rPr lang="en-US" dirty="0" err="1" smtClean="0"/>
              <a:t>nemen</a:t>
            </a:r>
            <a:endParaRPr lang="en-US" dirty="0" smtClean="0"/>
          </a:p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serieus</a:t>
            </a:r>
            <a:r>
              <a:rPr lang="en-US" dirty="0" smtClean="0"/>
              <a:t> </a:t>
            </a:r>
            <a:r>
              <a:rPr lang="en-US" dirty="0" err="1" smtClean="0"/>
              <a:t>nemen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5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r>
              <a:rPr lang="en-US" altLang="nl-NL" sz="2800" dirty="0"/>
              <a:t/>
            </a:r>
            <a:br>
              <a:rPr lang="en-US" altLang="nl-NL" sz="2800" dirty="0"/>
            </a:b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endParaRPr lang="nl-NL" altLang="nl-NL" sz="3100" dirty="0" smtClean="0"/>
          </a:p>
        </p:txBody>
      </p:sp>
      <p:sp>
        <p:nvSpPr>
          <p:cNvPr id="3" name="Rechthoek 2"/>
          <p:cNvSpPr/>
          <p:nvPr/>
        </p:nvSpPr>
        <p:spPr>
          <a:xfrm>
            <a:off x="1403648" y="1700808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2800" dirty="0" err="1" smtClean="0">
                <a:latin typeface="+mj-lt"/>
              </a:rPr>
              <a:t>Periodes</a:t>
            </a:r>
            <a:r>
              <a:rPr lang="en-US" altLang="nl-NL" sz="2800" dirty="0" smtClean="0">
                <a:latin typeface="+mj-lt"/>
              </a:rPr>
              <a:t> van </a:t>
            </a:r>
            <a:r>
              <a:rPr lang="en-US" altLang="nl-NL" sz="2800" dirty="0" err="1" smtClean="0">
                <a:latin typeface="+mj-lt"/>
              </a:rPr>
              <a:t>relatieve</a:t>
            </a:r>
            <a:r>
              <a:rPr lang="en-US" altLang="nl-NL" sz="2800" dirty="0" smtClean="0">
                <a:latin typeface="+mj-lt"/>
              </a:rPr>
              <a:t> rust </a:t>
            </a:r>
            <a:r>
              <a:rPr lang="en-US" altLang="nl-NL" sz="2800" dirty="0" err="1" smtClean="0">
                <a:latin typeface="+mj-lt"/>
              </a:rPr>
              <a:t>waarin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iets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kan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worden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opgebouwd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worden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afgewisseld</a:t>
            </a:r>
            <a:r>
              <a:rPr lang="en-US" altLang="nl-NL" sz="2800" dirty="0" smtClean="0">
                <a:latin typeface="+mj-lt"/>
              </a:rPr>
              <a:t> door </a:t>
            </a:r>
            <a:r>
              <a:rPr lang="en-US" altLang="nl-NL" sz="2800" dirty="0" err="1" smtClean="0">
                <a:latin typeface="+mj-lt"/>
              </a:rPr>
              <a:t>heftige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emotionele</a:t>
            </a:r>
            <a:r>
              <a:rPr lang="en-US" altLang="nl-NL" sz="2800" dirty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periodes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waarin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dat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weer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wordt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afgebroken</a:t>
            </a:r>
            <a:r>
              <a:rPr lang="en-US" altLang="nl-NL" sz="2800" dirty="0" smtClean="0">
                <a:latin typeface="+mj-lt"/>
              </a:rPr>
              <a:t>.</a:t>
            </a:r>
            <a:br>
              <a:rPr lang="en-US" altLang="nl-NL" sz="2800" dirty="0" smtClean="0">
                <a:latin typeface="+mj-lt"/>
              </a:rPr>
            </a:br>
            <a:r>
              <a:rPr lang="en-US" altLang="nl-NL" sz="2800" dirty="0" smtClean="0">
                <a:latin typeface="+mj-lt"/>
              </a:rPr>
              <a:t/>
            </a:r>
            <a:br>
              <a:rPr lang="en-US" altLang="nl-NL" sz="2800" dirty="0" smtClean="0">
                <a:latin typeface="+mj-lt"/>
              </a:rPr>
            </a:br>
            <a:r>
              <a:rPr lang="en-US" altLang="nl-NL" sz="2800" dirty="0" err="1" smtClean="0">
                <a:latin typeface="+mj-lt"/>
              </a:rPr>
              <a:t>Enorm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frustrerend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voor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mensen</a:t>
            </a:r>
            <a:r>
              <a:rPr lang="en-US" altLang="nl-NL" sz="2800" dirty="0" smtClean="0">
                <a:latin typeface="+mj-lt"/>
              </a:rPr>
              <a:t> met ERS </a:t>
            </a:r>
            <a:r>
              <a:rPr lang="en-US" altLang="nl-NL" sz="2800" dirty="0" err="1" smtClean="0">
                <a:latin typeface="+mj-lt"/>
              </a:rPr>
              <a:t>zelf</a:t>
            </a:r>
            <a:r>
              <a:rPr lang="en-US" altLang="nl-NL" sz="2800" dirty="0" smtClean="0">
                <a:latin typeface="+mj-lt"/>
              </a:rPr>
              <a:t>, en </a:t>
            </a:r>
            <a:r>
              <a:rPr lang="en-US" altLang="nl-NL" sz="2800" dirty="0" err="1" smtClean="0">
                <a:latin typeface="+mj-lt"/>
              </a:rPr>
              <a:t>voor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hun</a:t>
            </a:r>
            <a:r>
              <a:rPr lang="en-US" altLang="nl-NL" sz="2800" dirty="0" smtClean="0">
                <a:latin typeface="+mj-lt"/>
              </a:rPr>
              <a:t> </a:t>
            </a:r>
            <a:r>
              <a:rPr lang="en-US" altLang="nl-NL" sz="2800" dirty="0" err="1" smtClean="0">
                <a:latin typeface="+mj-lt"/>
              </a:rPr>
              <a:t>omgeving</a:t>
            </a:r>
            <a:endParaRPr lang="nl-N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12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http://download.1wallpaper.net/20150417/surfing-dog-waves-cartoon-drawing-1920x1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6875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8" y="125760"/>
            <a:ext cx="7332950" cy="1647056"/>
          </a:xfrm>
        </p:spPr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is hoop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56937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Beeld</a:t>
            </a:r>
            <a:r>
              <a:rPr lang="en-US" sz="2400" dirty="0" smtClean="0"/>
              <a:t> over Borderline </a:t>
            </a:r>
            <a:r>
              <a:rPr lang="en-US" sz="2400" dirty="0" err="1" smtClean="0"/>
              <a:t>Persoonlijkheids</a:t>
            </a:r>
            <a:r>
              <a:rPr lang="en-US" sz="2400" dirty="0" smtClean="0"/>
              <a:t> </a:t>
            </a:r>
            <a:r>
              <a:rPr lang="en-US" sz="2400" dirty="0" err="1" smtClean="0"/>
              <a:t>Stoornis</a:t>
            </a:r>
            <a:r>
              <a:rPr lang="en-US" sz="2400" dirty="0" smtClean="0"/>
              <a:t>/</a:t>
            </a:r>
            <a:r>
              <a:rPr lang="en-US" sz="2400" dirty="0" err="1" smtClean="0"/>
              <a:t>Emotie</a:t>
            </a:r>
            <a:r>
              <a:rPr lang="en-US" sz="2400" dirty="0" smtClean="0"/>
              <a:t> </a:t>
            </a:r>
            <a:r>
              <a:rPr lang="en-US" sz="2400" dirty="0" err="1" smtClean="0"/>
              <a:t>Regulatie</a:t>
            </a:r>
            <a:r>
              <a:rPr lang="en-US" sz="2400" dirty="0" smtClean="0"/>
              <a:t> </a:t>
            </a:r>
            <a:r>
              <a:rPr lang="en-US" sz="2400" dirty="0" err="1" smtClean="0"/>
              <a:t>Stoornis</a:t>
            </a:r>
            <a:r>
              <a:rPr lang="en-US" sz="2400" dirty="0" smtClean="0"/>
              <a:t> is </a:t>
            </a:r>
            <a:r>
              <a:rPr lang="en-US" sz="2400" dirty="0" err="1" smtClean="0"/>
              <a:t>sterk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veranderd</a:t>
            </a:r>
            <a:endParaRPr lang="en-US" sz="2400" dirty="0" smtClean="0"/>
          </a:p>
          <a:p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vaststaande</a:t>
            </a:r>
            <a:r>
              <a:rPr lang="en-US" sz="2400" dirty="0" smtClean="0"/>
              <a:t> diagnose maar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dynamische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Behandelingen</a:t>
            </a:r>
            <a:r>
              <a:rPr lang="en-US" sz="2400" dirty="0" smtClean="0"/>
              <a:t> </a:t>
            </a:r>
            <a:r>
              <a:rPr lang="en-US" sz="2400" dirty="0" err="1" smtClean="0"/>
              <a:t>zetten</a:t>
            </a:r>
            <a:r>
              <a:rPr lang="en-US" sz="2400" dirty="0" smtClean="0"/>
              <a:t> in op </a:t>
            </a:r>
            <a:r>
              <a:rPr lang="en-US" sz="2400" dirty="0" err="1" smtClean="0"/>
              <a:t>genezing</a:t>
            </a:r>
            <a:r>
              <a:rPr lang="en-US" sz="2400" dirty="0" smtClean="0"/>
              <a:t>, en/of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afname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kenmerken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 </a:t>
            </a:r>
            <a:r>
              <a:rPr lang="en-US" sz="2400" dirty="0" err="1" smtClean="0"/>
              <a:t>balans</a:t>
            </a:r>
            <a:r>
              <a:rPr lang="en-US" sz="2400" dirty="0" smtClean="0"/>
              <a:t> is en de </a:t>
            </a:r>
            <a:r>
              <a:rPr lang="en-US" sz="2400" dirty="0" err="1" smtClean="0"/>
              <a:t>heftigheid</a:t>
            </a:r>
            <a:r>
              <a:rPr lang="en-US" sz="2400" dirty="0" smtClean="0"/>
              <a:t> in </a:t>
            </a:r>
            <a:r>
              <a:rPr lang="en-US" sz="2400" dirty="0" err="1" smtClean="0"/>
              <a:t>voelen</a:t>
            </a:r>
            <a:r>
              <a:rPr lang="en-US" sz="2400" dirty="0" smtClean="0"/>
              <a:t>/</a:t>
            </a:r>
            <a:r>
              <a:rPr lang="en-US" sz="2400" dirty="0" err="1" smtClean="0"/>
              <a:t>denken</a:t>
            </a:r>
            <a:r>
              <a:rPr lang="en-US" sz="2400" dirty="0" smtClean="0"/>
              <a:t>/</a:t>
            </a:r>
            <a:r>
              <a:rPr lang="en-US" sz="2400" dirty="0" err="1" smtClean="0"/>
              <a:t>doen</a:t>
            </a:r>
            <a:r>
              <a:rPr lang="en-US" sz="2400" dirty="0" smtClean="0"/>
              <a:t> is </a:t>
            </a:r>
            <a:r>
              <a:rPr lang="en-US" sz="2400" dirty="0" err="1" smtClean="0"/>
              <a:t>afgenomen</a:t>
            </a:r>
            <a:r>
              <a:rPr lang="en-US" sz="2400" dirty="0" smtClean="0"/>
              <a:t> </a:t>
            </a:r>
            <a:r>
              <a:rPr lang="en-US" sz="2400" dirty="0" err="1" smtClean="0"/>
              <a:t>komt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ruimte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het </a:t>
            </a:r>
            <a:r>
              <a:rPr lang="en-US" sz="2400" dirty="0" err="1" smtClean="0"/>
              <a:t>ontwikkelen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mooie</a:t>
            </a:r>
            <a:r>
              <a:rPr lang="en-US" sz="2400" dirty="0" smtClean="0"/>
              <a:t> </a:t>
            </a:r>
            <a:r>
              <a:rPr lang="en-US" sz="2400" dirty="0" err="1" smtClean="0"/>
              <a:t>kwaliteiten</a:t>
            </a:r>
            <a:r>
              <a:rPr lang="en-US" sz="2400" dirty="0" smtClean="0"/>
              <a:t> die </a:t>
            </a:r>
            <a:r>
              <a:rPr lang="en-US" sz="2400" dirty="0" err="1" smtClean="0"/>
              <a:t>daaronder</a:t>
            </a:r>
            <a:r>
              <a:rPr lang="en-US" sz="2400" dirty="0" smtClean="0"/>
              <a:t> </a:t>
            </a:r>
            <a:r>
              <a:rPr lang="en-US" sz="2400" dirty="0" err="1" smtClean="0"/>
              <a:t>liggen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81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362480"/>
          </a:xfrm>
        </p:spPr>
        <p:txBody>
          <a:bodyPr/>
          <a:lstStyle/>
          <a:p>
            <a:r>
              <a:rPr lang="nl-NL" dirty="0" smtClean="0"/>
              <a:t>Doel van de training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55576" y="1772816"/>
            <a:ext cx="8097480" cy="49050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Char char="•"/>
              <a:defRPr/>
            </a:pPr>
            <a:endParaRPr lang="nl-NL" sz="1800" dirty="0" smtClean="0">
              <a:latin typeface="Verdana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nl-NL" sz="2400" dirty="0" smtClean="0">
                <a:latin typeface="Constantia" panose="02030602050306030303" pitchFamily="18" charset="0"/>
              </a:rPr>
              <a:t>Besef </a:t>
            </a:r>
            <a:r>
              <a:rPr lang="nl-NL" sz="2400" dirty="0">
                <a:latin typeface="Constantia" panose="02030602050306030303" pitchFamily="18" charset="0"/>
              </a:rPr>
              <a:t>van </a:t>
            </a:r>
            <a:r>
              <a:rPr lang="nl-NL" sz="2400" dirty="0" smtClean="0">
                <a:latin typeface="Constantia" panose="02030602050306030303" pitchFamily="18" charset="0"/>
              </a:rPr>
              <a:t>kwetsbaarheid</a:t>
            </a:r>
            <a:endParaRPr lang="nl-NL" sz="2400" dirty="0"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nl-NL" sz="2400" dirty="0">
                <a:latin typeface="Constantia" panose="02030602050306030303" pitchFamily="18" charset="0"/>
              </a:rPr>
              <a:t>E</a:t>
            </a:r>
            <a:r>
              <a:rPr lang="nl-NL" sz="2400" dirty="0" smtClean="0">
                <a:latin typeface="Constantia" panose="02030602050306030303" pitchFamily="18" charset="0"/>
              </a:rPr>
              <a:t>motie-regulatievaardigheden vergroten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nl-NL" sz="2400" dirty="0" smtClean="0">
                <a:latin typeface="Constantia" panose="02030602050306030303" pitchFamily="18" charset="0"/>
              </a:rPr>
              <a:t>Probleemoplossingsvaardigheden vergroten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r>
              <a:rPr lang="nl-NL" sz="2400" dirty="0" smtClean="0">
                <a:latin typeface="Constantia" panose="02030602050306030303" pitchFamily="18" charset="0"/>
              </a:rPr>
              <a:t>Balans op belangrijke </a:t>
            </a:r>
            <a:r>
              <a:rPr lang="nl-NL" sz="2400" smtClean="0">
                <a:latin typeface="Constantia" panose="02030602050306030303" pitchFamily="18" charset="0"/>
              </a:rPr>
              <a:t>levensgebieden vergroten</a:t>
            </a:r>
            <a:endParaRPr lang="nl-NL" sz="24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sz="2400" dirty="0" smtClean="0">
                <a:latin typeface="Constantia" panose="02030602050306030303" pitchFamily="18" charset="0"/>
              </a:rPr>
              <a:t>Een </a:t>
            </a:r>
            <a:r>
              <a:rPr lang="nl-NL" sz="2400" dirty="0">
                <a:latin typeface="Constantia" panose="02030602050306030303" pitchFamily="18" charset="0"/>
              </a:rPr>
              <a:t>stabiel gevoel van eigenwaarde </a:t>
            </a:r>
            <a:r>
              <a:rPr lang="nl-NL" sz="2400" dirty="0" smtClean="0">
                <a:latin typeface="Constantia" panose="02030602050306030303" pitchFamily="18" charset="0"/>
              </a:rPr>
              <a:t>ontwikkelen</a:t>
            </a:r>
            <a:endParaRPr lang="nl-NL" sz="24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nl-NL" sz="2400" dirty="0">
                <a:latin typeface="Constantia" panose="02030602050306030303" pitchFamily="18" charset="0"/>
              </a:rPr>
              <a:t>Goede relaties met anderen opbouwen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nl-NL" sz="2400" dirty="0">
              <a:latin typeface="Constantia" panose="02030602050306030303" pitchFamily="18" charset="0"/>
            </a:endParaRPr>
          </a:p>
          <a:p>
            <a:endParaRPr lang="nl-NL" sz="1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83671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tx2"/>
                </a:solidFill>
              </a:rPr>
              <a:t>Positieve eigenschappen van mensen met Emotie Regulatie Problemen:</a:t>
            </a:r>
            <a:endParaRPr lang="nl-NL" sz="2400" dirty="0"/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  <a:p>
            <a:pPr marL="285750" indent="-285750">
              <a:buFont typeface="Arial" charset="0"/>
              <a:buChar char="•"/>
            </a:pPr>
            <a:endParaRPr lang="nl-NL" sz="2400" dirty="0"/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Gevoelig			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Creatief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Intuïtief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Zorgzaam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Doorzetten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Temperamentvol</a:t>
            </a:r>
          </a:p>
          <a:p>
            <a:pPr marL="285750" indent="-285750">
              <a:buFont typeface="Arial" charset="0"/>
              <a:buChar char="•"/>
            </a:pPr>
            <a:r>
              <a:rPr lang="nl-NL" sz="2400" dirty="0" smtClean="0"/>
              <a:t>Betrokken</a:t>
            </a:r>
          </a:p>
          <a:p>
            <a:pPr marL="285750" indent="-285750">
              <a:buFont typeface="Arial" charset="0"/>
              <a:buChar char="•"/>
            </a:pPr>
            <a:endParaRPr lang="nl-NL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56" y="2276872"/>
            <a:ext cx="43204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6" name="Rectangle 28"/>
          <p:cNvSpPr>
            <a:spLocks noGrp="1"/>
          </p:cNvSpPr>
          <p:nvPr>
            <p:ph idx="1"/>
          </p:nvPr>
        </p:nvSpPr>
        <p:spPr>
          <a:xfrm>
            <a:off x="4294909" y="1918927"/>
            <a:ext cx="4558146" cy="43848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altLang="nl-NL" sz="5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nl-NL" sz="5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5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en-US" altLang="nl-NL" sz="5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aardigheids</a:t>
            </a:r>
            <a:r>
              <a:rPr lang="en-US" altLang="nl-NL" sz="5800" dirty="0" smtClean="0">
                <a:latin typeface="Verdana" panose="020B0604030504040204" pitchFamily="34" charset="0"/>
                <a:ea typeface="Verdana" panose="020B0604030504040204" pitchFamily="34" charset="0"/>
              </a:rPr>
              <a:t> training</a:t>
            </a:r>
          </a:p>
          <a:p>
            <a:pPr marL="0" indent="0">
              <a:buNone/>
            </a:pPr>
            <a:r>
              <a:rPr lang="en-US" altLang="nl-NL" sz="5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altLang="nl-NL" sz="5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motie</a:t>
            </a:r>
            <a:r>
              <a:rPr lang="en-US" altLang="nl-NL" sz="5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nl-NL" sz="5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US" altLang="nl-NL" sz="5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egulatie</a:t>
            </a:r>
            <a:endParaRPr lang="en-US" altLang="nl-NL" sz="58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5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altLang="nl-NL" sz="5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toornis</a:t>
            </a:r>
            <a:r>
              <a:rPr lang="en-US" altLang="nl-NL" sz="5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altLang="nl-NL" sz="5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nl-NL" sz="8500" b="1" dirty="0"/>
              <a:t>	</a:t>
            </a:r>
            <a:endParaRPr lang="en-US" altLang="nl-NL" sz="8500" b="1" dirty="0" smtClean="0"/>
          </a:p>
          <a:p>
            <a:pPr marL="0" indent="0">
              <a:buNone/>
            </a:pPr>
            <a:r>
              <a:rPr lang="en-US" altLang="nl-NL" sz="85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altLang="nl-NL" sz="8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altLang="nl-NL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altLang="nl-NL" sz="3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nl-NL" sz="3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n-US" altLang="nl-NL" sz="3400" b="1" dirty="0" smtClean="0"/>
          </a:p>
          <a:p>
            <a:pPr marL="0" indent="0">
              <a:buNone/>
            </a:pPr>
            <a:endParaRPr lang="nl-NL" altLang="nl-NL" sz="3600" b="1" dirty="0" smtClean="0"/>
          </a:p>
          <a:p>
            <a:pPr>
              <a:buFontTx/>
              <a:buChar char="-"/>
            </a:pPr>
            <a:endParaRPr lang="nl-NL" altLang="nl-NL" sz="2400" dirty="0" smtClean="0"/>
          </a:p>
        </p:txBody>
      </p:sp>
      <p:sp>
        <p:nvSpPr>
          <p:cNvPr id="2" name="Tekstvak 1"/>
          <p:cNvSpPr txBox="1"/>
          <p:nvPr/>
        </p:nvSpPr>
        <p:spPr>
          <a:xfrm>
            <a:off x="617922" y="89724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4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</a:t>
            </a:r>
            <a:endParaRPr lang="en-US" altLang="nl-NL" sz="4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5" y="1728243"/>
            <a:ext cx="3806024" cy="472509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6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899592" y="290946"/>
            <a:ext cx="7633221" cy="1582738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Verdana" charset="0"/>
              </a:rPr>
              <a:t>Stap 1: Besef </a:t>
            </a:r>
            <a:r>
              <a:rPr lang="nl-NL" sz="3200" b="1" dirty="0" smtClean="0">
                <a:latin typeface="Verdana" charset="0"/>
              </a:rPr>
              <a:t>van Kwetsbaarheid</a:t>
            </a:r>
            <a:r>
              <a:rPr lang="nl-NL" sz="3600" b="1" dirty="0" smtClean="0">
                <a:latin typeface="Verdana" charset="0"/>
              </a:rPr>
              <a:t/>
            </a:r>
            <a:br>
              <a:rPr lang="nl-NL" sz="3600" b="1" dirty="0" smtClean="0">
                <a:latin typeface="Verdana" charset="0"/>
              </a:rPr>
            </a:br>
            <a:r>
              <a:rPr lang="nl-NL" sz="2200" b="1" dirty="0">
                <a:latin typeface="Verdana" panose="020B0604030504040204" pitchFamily="34" charset="0"/>
                <a:ea typeface="Verdana" panose="020B0604030504040204" pitchFamily="34" charset="0"/>
              </a:rPr>
              <a:t>VAN BPS naar ERS (Emotie Regulatie </a:t>
            </a:r>
            <a:r>
              <a:rPr lang="nl-NL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Stoornis)</a:t>
            </a:r>
            <a:endParaRPr lang="nl-NL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1" y="1620983"/>
            <a:ext cx="7058744" cy="468833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nl-NL" sz="2800" b="1" dirty="0" smtClean="0"/>
          </a:p>
          <a:p>
            <a:pPr marL="0" indent="0">
              <a:buNone/>
              <a:defRPr/>
            </a:pPr>
            <a:endParaRPr lang="nl-NL" sz="2800" b="1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Er is een biologische en psychologische kwetsbaarheid  </a:t>
            </a:r>
          </a:p>
          <a:p>
            <a:pPr marL="0" indent="0">
              <a:defRPr/>
            </a:pPr>
            <a:endParaRPr lang="nl-NL" sz="2000" b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Emoties lopen snel op, het duurt lang voor ze weer tot rust komen en daardoor stapelen ze</a:t>
            </a:r>
          </a:p>
          <a:p>
            <a:pPr marL="457200" indent="-457200">
              <a:buFont typeface="Arial"/>
              <a:buChar char="•"/>
              <a:defRPr/>
            </a:pP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Schema’s en patronen zijn de aanjagers van</a:t>
            </a:r>
            <a:r>
              <a:rPr lang="nl-NL" sz="2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 heftige emoties</a:t>
            </a:r>
          </a:p>
          <a:p>
            <a:pPr marL="457200" indent="-457200">
              <a:buFont typeface="Arial"/>
              <a:buChar char="•"/>
              <a:defRPr/>
            </a:pPr>
            <a:endParaRPr lang="nl-NL" sz="2000" b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nl-NL" sz="2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Het gebruik van de Emotie Intensiteit Schaal (pannetjes model) helpt om emoties beter te hanteren</a:t>
            </a:r>
          </a:p>
          <a:p>
            <a:pPr>
              <a:defRPr/>
            </a:pPr>
            <a:endParaRPr lang="nl-NL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10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52" y="3573016"/>
            <a:ext cx="157791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9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download.1wallpaper.net/20150417/surfing-dog-waves-cartoon-drawing-1920x1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64" y="2833905"/>
            <a:ext cx="4008328" cy="3444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5961144" cy="3960440"/>
          </a:xfrm>
        </p:spPr>
        <p:txBody>
          <a:bodyPr lIns="91440" tIns="45720" rIns="91440" bIns="45720">
            <a:normAutofit/>
          </a:bodyPr>
          <a:lstStyle/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nl-NL" dirty="0" smtClean="0">
                <a:latin typeface="Verdana" charset="0"/>
                <a:cs typeface="Arial" charset="0"/>
              </a:rPr>
              <a:t>1	Afstand </a:t>
            </a:r>
            <a:r>
              <a:rPr lang="nl-NL" dirty="0">
                <a:latin typeface="Verdana" charset="0"/>
                <a:cs typeface="Arial" charset="0"/>
              </a:rPr>
              <a:t>nemen en </a:t>
            </a:r>
            <a:r>
              <a:rPr lang="nl-NL" dirty="0" smtClean="0">
                <a:latin typeface="Verdana" charset="0"/>
                <a:cs typeface="Arial" charset="0"/>
              </a:rPr>
              <a:t>Observeren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nl-NL" dirty="0" smtClean="0">
              <a:latin typeface="Verdana" charset="0"/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nl-NL" dirty="0" smtClean="0">
                <a:latin typeface="Verdana" charset="0"/>
                <a:cs typeface="Arial" charset="0"/>
              </a:rPr>
              <a:t>2	Beschrijven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nl-NL" dirty="0">
              <a:latin typeface="Verdana" charset="0"/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nl-NL" dirty="0" smtClean="0">
                <a:latin typeface="Verdana" charset="0"/>
                <a:cs typeface="Arial" charset="0"/>
              </a:rPr>
              <a:t>3	Uitdagen </a:t>
            </a:r>
            <a:r>
              <a:rPr lang="nl-NL" dirty="0">
                <a:latin typeface="Verdana" charset="0"/>
                <a:cs typeface="Arial" charset="0"/>
              </a:rPr>
              <a:t>van </a:t>
            </a:r>
            <a:r>
              <a:rPr lang="nl-NL" dirty="0" smtClean="0">
                <a:latin typeface="Verdana" charset="0"/>
                <a:cs typeface="Arial" charset="0"/>
              </a:rPr>
              <a:t>gedachten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nl-NL" dirty="0">
              <a:latin typeface="Verdana" charset="0"/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nl-NL" dirty="0" smtClean="0">
                <a:latin typeface="Verdana" charset="0"/>
                <a:cs typeface="Arial" charset="0"/>
              </a:rPr>
              <a:t>4	Aandacht verplaatsen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nl-NL" dirty="0">
              <a:latin typeface="Verdana" charset="0"/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nl-NL" dirty="0" smtClean="0">
                <a:latin typeface="Verdana" charset="0"/>
                <a:cs typeface="Arial" charset="0"/>
              </a:rPr>
              <a:t>5	Problemen </a:t>
            </a:r>
            <a:r>
              <a:rPr lang="nl-NL" dirty="0">
                <a:latin typeface="Verdana" charset="0"/>
                <a:cs typeface="Arial" charset="0"/>
              </a:rPr>
              <a:t>aanpakken</a:t>
            </a:r>
          </a:p>
          <a:p>
            <a:pPr lvl="1" eaLnBrk="1" hangingPunct="1">
              <a:buFontTx/>
              <a:buNone/>
              <a:defRPr/>
            </a:pPr>
            <a:endParaRPr lang="nl-NL" sz="2400" b="1" dirty="0">
              <a:latin typeface="Verdana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283152" cy="722344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461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Stap 2:  EMOTIE REGULATIE VAARDIGHEDEN</a:t>
            </a:r>
            <a:br>
              <a:rPr lang="nl-NL" sz="2400" b="1" dirty="0">
                <a:solidFill>
                  <a:srgbClr val="04617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94139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3454"/>
            <a:ext cx="8086105" cy="10053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b="1" dirty="0" smtClean="0">
                <a:latin typeface="Verdana" charset="0"/>
              </a:rPr>
              <a:t/>
            </a:r>
            <a:br>
              <a:rPr lang="nl-NL" sz="3600" b="1" dirty="0" smtClean="0">
                <a:latin typeface="Verdana" charset="0"/>
              </a:rPr>
            </a:br>
            <a:r>
              <a:rPr lang="nl-NL" sz="2700" b="1" dirty="0" smtClean="0">
                <a:latin typeface="Verdana" charset="0"/>
              </a:rPr>
              <a:t>Stap </a:t>
            </a:r>
            <a:r>
              <a:rPr lang="nl-NL" sz="2700" b="1" dirty="0">
                <a:latin typeface="Verdana" charset="0"/>
              </a:rPr>
              <a:t>3: </a:t>
            </a:r>
            <a:r>
              <a:rPr lang="nl-NL" sz="2700" b="1" dirty="0" smtClean="0">
                <a:latin typeface="Verdana" charset="0"/>
              </a:rPr>
              <a:t>4 Gedragsvaardigheden </a:t>
            </a:r>
            <a:r>
              <a:rPr lang="nl-NL" sz="2700" b="1" dirty="0">
                <a:latin typeface="Verdana" charset="0"/>
              </a:rPr>
              <a:t/>
            </a:r>
            <a:br>
              <a:rPr lang="nl-NL" sz="2700" b="1" dirty="0">
                <a:latin typeface="Verdana" charset="0"/>
              </a:rPr>
            </a:br>
            <a:endParaRPr lang="nl-NL" sz="2700" dirty="0">
              <a:latin typeface="Verdana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78872" y="1427018"/>
            <a:ext cx="7277677" cy="5286519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80000"/>
              </a:lnSpc>
              <a:buNone/>
            </a:pPr>
            <a:endParaRPr lang="nl-NL" sz="3200" dirty="0" smtClean="0">
              <a:latin typeface="Verdana" charset="0"/>
              <a:cs typeface="Arial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Medicatie innemen zoals voorgeschreven</a:t>
            </a: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Contact met steungroep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Ontspanningsoefeningen</a:t>
            </a: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marL="914400" lvl="1" indent="-457200" eaLnBrk="1" hangingPunct="1">
              <a:lnSpc>
                <a:spcPct val="80000"/>
              </a:lnSpc>
              <a:buFont typeface="Verdana" charset="0"/>
              <a:buAutoNum type="arabicPeriod"/>
            </a:pPr>
            <a:r>
              <a:rPr lang="nl-NL" sz="1800" dirty="0" smtClean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Emotie Intensiteit Schaal invullen</a:t>
            </a:r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sz="1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252473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Verdana" panose="020B0604030504040204" pitchFamily="34" charset="0"/>
                <a:ea typeface="Verdana" panose="020B0604030504040204" pitchFamily="34" charset="0"/>
              </a:rPr>
              <a:t>De rode draad van de VERS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Emotie Intensiteit Schaal</a:t>
            </a:r>
          </a:p>
          <a:p>
            <a:pPr marL="0" indent="0">
              <a:buNone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De Emotie Intensiteit Schaal        </a:t>
            </a:r>
          </a:p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</a:rPr>
              <a:t>	ofwel het pannetjes model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Afbeeldingsresultaat voor rode d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92" y="2590800"/>
            <a:ext cx="5572125" cy="6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5" y="4267200"/>
            <a:ext cx="6677672" cy="14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440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1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5888"/>
            <a:ext cx="8065021" cy="1768330"/>
          </a:xfrm>
        </p:spPr>
        <p:txBody>
          <a:bodyPr/>
          <a:lstStyle/>
          <a:p>
            <a:pPr eaLnBrk="1" hangingPunct="1"/>
            <a:r>
              <a:rPr lang="nl-NL" b="1" dirty="0">
                <a:latin typeface="Verdana" charset="0"/>
              </a:rPr>
              <a:t>Steungroep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72" y="3337645"/>
            <a:ext cx="2549477" cy="299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75855" y="2258291"/>
            <a:ext cx="8049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Eigen netwerk actief betrekken</a:t>
            </a:r>
          </a:p>
          <a:p>
            <a:pPr marL="342900" indent="-342900">
              <a:buFont typeface="Arial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Veranderen samen met je belangrijke relaties</a:t>
            </a:r>
          </a:p>
        </p:txBody>
      </p:sp>
    </p:spTree>
    <p:extLst>
      <p:ext uri="{BB962C8B-B14F-4D97-AF65-F5344CB8AC3E}">
        <p14:creationId xmlns:p14="http://schemas.microsoft.com/office/powerpoint/2010/main" val="106891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924712"/>
          </a:xfrm>
        </p:spPr>
        <p:txBody>
          <a:bodyPr>
            <a:normAutofit/>
          </a:bodyPr>
          <a:lstStyle/>
          <a:p>
            <a:r>
              <a:rPr lang="en-US" altLang="nl-NL" dirty="0" smtClean="0"/>
              <a:t>EFFECTEN ERS IN RELATIES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35480"/>
            <a:ext cx="7416824" cy="4389120"/>
          </a:xfrm>
        </p:spPr>
        <p:txBody>
          <a:bodyPr>
            <a:normAutofit/>
          </a:bodyPr>
          <a:lstStyle/>
          <a:p>
            <a:r>
              <a:rPr lang="en-US" altLang="nl-NL" sz="2400" dirty="0" smtClean="0"/>
              <a:t>Het </a:t>
            </a:r>
            <a:r>
              <a:rPr lang="en-US" altLang="nl-NL" sz="2400" dirty="0" err="1" smtClean="0"/>
              <a:t>gevoel</a:t>
            </a:r>
            <a:r>
              <a:rPr lang="en-US" altLang="nl-NL" sz="2400" dirty="0" smtClean="0"/>
              <a:t> op </a:t>
            </a:r>
            <a:r>
              <a:rPr lang="en-US" altLang="nl-NL" sz="2400" dirty="0" err="1" smtClean="0"/>
              <a:t>eieren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te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lopen</a:t>
            </a:r>
            <a:endParaRPr lang="en-US" altLang="nl-NL" sz="2400" dirty="0" smtClean="0"/>
          </a:p>
          <a:p>
            <a:endParaRPr lang="en-US" altLang="nl-NL" sz="2400" dirty="0" smtClean="0"/>
          </a:p>
          <a:p>
            <a:r>
              <a:rPr lang="en-US" altLang="nl-NL" sz="2400" dirty="0" smtClean="0"/>
              <a:t>Grote </a:t>
            </a:r>
            <a:r>
              <a:rPr lang="en-US" altLang="nl-NL" sz="2400" dirty="0" err="1" smtClean="0"/>
              <a:t>bezorgdheid</a:t>
            </a:r>
            <a:endParaRPr lang="en-US" altLang="nl-NL" sz="2400" dirty="0" smtClean="0"/>
          </a:p>
          <a:p>
            <a:endParaRPr lang="en-US" altLang="nl-NL" sz="2400" dirty="0" smtClean="0"/>
          </a:p>
          <a:p>
            <a:r>
              <a:rPr lang="en-US" altLang="nl-NL" sz="2400" dirty="0" err="1" smtClean="0"/>
              <a:t>Zelf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heftige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emoties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ervaren</a:t>
            </a:r>
            <a:r>
              <a:rPr lang="en-US" altLang="nl-NL" sz="2400" dirty="0" smtClean="0"/>
              <a:t>: angst, </a:t>
            </a:r>
            <a:r>
              <a:rPr lang="en-US" altLang="nl-NL" sz="2400" dirty="0" err="1" smtClean="0"/>
              <a:t>boosheid</a:t>
            </a:r>
            <a:r>
              <a:rPr lang="en-US" altLang="nl-NL" sz="2400" dirty="0" smtClean="0"/>
              <a:t>, </a:t>
            </a:r>
            <a:r>
              <a:rPr lang="en-US" altLang="nl-NL" sz="2400" dirty="0" err="1" smtClean="0"/>
              <a:t>schuld</a:t>
            </a:r>
            <a:r>
              <a:rPr lang="en-US" altLang="nl-NL" sz="2400" dirty="0" smtClean="0"/>
              <a:t>, </a:t>
            </a:r>
            <a:r>
              <a:rPr lang="en-US" altLang="nl-NL" sz="2400" dirty="0" err="1" smtClean="0"/>
              <a:t>schaamte</a:t>
            </a:r>
            <a:r>
              <a:rPr lang="en-US" altLang="nl-NL" sz="2400" dirty="0" smtClean="0"/>
              <a:t>, </a:t>
            </a:r>
            <a:r>
              <a:rPr lang="en-US" altLang="nl-NL" sz="2400" dirty="0" err="1" smtClean="0"/>
              <a:t>verdriet</a:t>
            </a:r>
            <a:endParaRPr lang="en-US" altLang="nl-NL" sz="2400" dirty="0" smtClean="0"/>
          </a:p>
          <a:p>
            <a:endParaRPr lang="en-US" altLang="nl-NL" sz="2400" dirty="0" smtClean="0"/>
          </a:p>
          <a:p>
            <a:r>
              <a:rPr lang="en-US" altLang="nl-NL" sz="2400" dirty="0" smtClean="0"/>
              <a:t>De </a:t>
            </a:r>
            <a:r>
              <a:rPr lang="en-US" altLang="nl-NL" sz="2400" dirty="0" err="1" smtClean="0"/>
              <a:t>ander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willen</a:t>
            </a:r>
            <a:r>
              <a:rPr lang="en-US" altLang="nl-NL" sz="2400" dirty="0" smtClean="0"/>
              <a:t> redden</a:t>
            </a:r>
          </a:p>
          <a:p>
            <a:endParaRPr lang="en-US" altLang="nl-NL" sz="2400" dirty="0" smtClean="0"/>
          </a:p>
          <a:p>
            <a:r>
              <a:rPr lang="en-US" altLang="nl-NL" sz="2400" dirty="0" smtClean="0"/>
              <a:t>De </a:t>
            </a:r>
            <a:r>
              <a:rPr lang="en-US" altLang="nl-NL" sz="2400" dirty="0" err="1" smtClean="0"/>
              <a:t>ander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afwijzen</a:t>
            </a:r>
            <a:endParaRPr lang="en-US" altLang="nl-NL" sz="2400" dirty="0" smtClean="0"/>
          </a:p>
          <a:p>
            <a:endParaRPr lang="en-US" alt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9174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643192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WAT IS BELANGRIJK IN DE COMMUNICATIE</a:t>
            </a:r>
            <a:endParaRPr lang="en-US" sz="3200" dirty="0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935480"/>
            <a:ext cx="7416824" cy="4389120"/>
          </a:xfrm>
        </p:spPr>
        <p:txBody>
          <a:bodyPr>
            <a:normAutofit fontScale="85000" lnSpcReduction="20000"/>
          </a:bodyPr>
          <a:lstStyle/>
          <a:p>
            <a:r>
              <a:rPr lang="en-US" altLang="nl-NL" sz="2800" dirty="0" smtClean="0"/>
              <a:t>Contact </a:t>
            </a:r>
            <a:r>
              <a:rPr lang="en-US" altLang="nl-NL" sz="2800" dirty="0" err="1" smtClean="0"/>
              <a:t>maken</a:t>
            </a:r>
            <a:r>
              <a:rPr lang="en-US" altLang="nl-NL" sz="2800" dirty="0" smtClean="0"/>
              <a:t>, de </a:t>
            </a:r>
            <a:r>
              <a:rPr lang="en-US" altLang="nl-NL" sz="2800" dirty="0" err="1" smtClean="0"/>
              <a:t>ander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niet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veroordelen</a:t>
            </a:r>
            <a:endParaRPr lang="en-US" altLang="nl-NL" sz="2800" dirty="0" smtClean="0"/>
          </a:p>
          <a:p>
            <a:endParaRPr lang="en-US" altLang="nl-NL" sz="2800" dirty="0" smtClean="0"/>
          </a:p>
          <a:p>
            <a:r>
              <a:rPr lang="en-US" altLang="nl-NL" sz="2800" dirty="0" err="1" smtClean="0"/>
              <a:t>Erkenning</a:t>
            </a:r>
            <a:r>
              <a:rPr lang="en-US" altLang="nl-NL" sz="2800" dirty="0" smtClean="0"/>
              <a:t>! </a:t>
            </a:r>
            <a:r>
              <a:rPr lang="en-US" altLang="nl-NL" sz="2800" dirty="0" err="1" smtClean="0"/>
              <a:t>Niet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kleiner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maken</a:t>
            </a:r>
            <a:r>
              <a:rPr lang="en-US" altLang="nl-NL" sz="2800" dirty="0" smtClean="0"/>
              <a:t> of </a:t>
            </a:r>
            <a:r>
              <a:rPr lang="en-US" altLang="nl-NL" sz="2800" dirty="0" err="1" smtClean="0"/>
              <a:t>willen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veranderen</a:t>
            </a:r>
            <a:r>
              <a:rPr lang="en-US" altLang="nl-NL" sz="2800" dirty="0" smtClean="0"/>
              <a:t> van de </a:t>
            </a:r>
            <a:r>
              <a:rPr lang="en-US" altLang="nl-NL" sz="2800" dirty="0" err="1" smtClean="0"/>
              <a:t>emotie</a:t>
            </a:r>
            <a:r>
              <a:rPr lang="en-US" altLang="nl-NL" sz="2800" dirty="0" smtClean="0"/>
              <a:t>.</a:t>
            </a:r>
          </a:p>
          <a:p>
            <a:endParaRPr lang="en-US" altLang="nl-NL" sz="2800" dirty="0" smtClean="0"/>
          </a:p>
          <a:p>
            <a:r>
              <a:rPr lang="en-US" altLang="nl-NL" sz="2800" dirty="0" err="1" smtClean="0"/>
              <a:t>Geen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kritiek</a:t>
            </a:r>
            <a:r>
              <a:rPr lang="en-US" altLang="nl-NL" sz="2800" dirty="0" smtClean="0"/>
              <a:t> of </a:t>
            </a:r>
            <a:r>
              <a:rPr lang="en-US" altLang="nl-NL" sz="2800" dirty="0" err="1" smtClean="0"/>
              <a:t>ongevraagd</a:t>
            </a:r>
            <a:r>
              <a:rPr lang="en-US" altLang="nl-NL" sz="2800" dirty="0" smtClean="0"/>
              <a:t> advies </a:t>
            </a:r>
            <a:r>
              <a:rPr lang="en-US" altLang="nl-NL" sz="2800" dirty="0" err="1" smtClean="0"/>
              <a:t>bij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oplopende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emoties</a:t>
            </a:r>
            <a:endParaRPr lang="en-US" altLang="nl-NL" sz="2800" dirty="0" smtClean="0"/>
          </a:p>
          <a:p>
            <a:endParaRPr lang="en-US" altLang="nl-NL" sz="2800" dirty="0" smtClean="0"/>
          </a:p>
          <a:p>
            <a:r>
              <a:rPr lang="en-US" altLang="nl-NL" sz="2800" dirty="0" err="1" smtClean="0"/>
              <a:t>Praat</a:t>
            </a:r>
            <a:r>
              <a:rPr lang="en-US" altLang="nl-NL" sz="2800" dirty="0" smtClean="0"/>
              <a:t> in </a:t>
            </a:r>
            <a:r>
              <a:rPr lang="en-US" altLang="nl-NL" sz="2800" dirty="0" err="1" smtClean="0"/>
              <a:t>ik-boodschappen</a:t>
            </a:r>
            <a:endParaRPr lang="en-US" altLang="nl-NL" sz="2800" dirty="0" smtClean="0"/>
          </a:p>
          <a:p>
            <a:endParaRPr lang="en-US" altLang="nl-NL" sz="2800" dirty="0" smtClean="0"/>
          </a:p>
          <a:p>
            <a:r>
              <a:rPr lang="en-US" altLang="nl-NL" sz="2800" dirty="0" err="1" smtClean="0"/>
              <a:t>Wees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geen</a:t>
            </a:r>
            <a:r>
              <a:rPr lang="en-US" altLang="nl-NL" sz="2800" dirty="0" smtClean="0"/>
              <a:t> redder, de </a:t>
            </a:r>
            <a:r>
              <a:rPr lang="en-US" altLang="nl-NL" sz="2800" dirty="0" err="1" smtClean="0"/>
              <a:t>ander</a:t>
            </a:r>
            <a:r>
              <a:rPr lang="en-US" altLang="nl-NL" sz="2800" dirty="0" smtClean="0"/>
              <a:t> is </a:t>
            </a:r>
            <a:r>
              <a:rPr lang="en-US" altLang="nl-NL" sz="2800" dirty="0" err="1" smtClean="0"/>
              <a:t>verantwoordelijk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voor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zichzelf</a:t>
            </a:r>
            <a:endParaRPr lang="en-US" alt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616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15200" cy="108012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WANNEER SPREEK JE VAN EEN EMOTIE REGULATIE STOORNIS</a:t>
            </a:r>
            <a:endParaRPr lang="en-US" sz="36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492896"/>
            <a:ext cx="7931224" cy="363326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dirty="0" err="1" smtClean="0"/>
              <a:t>Hoge</a:t>
            </a:r>
            <a:r>
              <a:rPr lang="en-US" sz="2400" dirty="0" smtClean="0"/>
              <a:t> </a:t>
            </a:r>
            <a:r>
              <a:rPr lang="en-US" sz="2400" dirty="0" err="1" smtClean="0"/>
              <a:t>gevoeligheid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emoties</a:t>
            </a:r>
            <a:endParaRPr lang="en-US" sz="2400" dirty="0" smtClean="0"/>
          </a:p>
          <a:p>
            <a:r>
              <a:rPr lang="en-US" sz="2400" dirty="0" err="1" smtClean="0"/>
              <a:t>Heftige</a:t>
            </a:r>
            <a:r>
              <a:rPr lang="en-US" sz="2400" dirty="0" smtClean="0"/>
              <a:t> </a:t>
            </a:r>
            <a:r>
              <a:rPr lang="en-US" sz="2400" dirty="0" err="1" smtClean="0"/>
              <a:t>reactie</a:t>
            </a:r>
            <a:r>
              <a:rPr lang="en-US" sz="2400" dirty="0" smtClean="0"/>
              <a:t> op </a:t>
            </a:r>
            <a:r>
              <a:rPr lang="en-US" sz="2400" dirty="0" err="1" smtClean="0"/>
              <a:t>emoties</a:t>
            </a:r>
            <a:endParaRPr lang="en-US" sz="2400" dirty="0" smtClean="0"/>
          </a:p>
          <a:p>
            <a:r>
              <a:rPr lang="en-US" sz="2400" dirty="0" err="1" smtClean="0"/>
              <a:t>Emoties</a:t>
            </a:r>
            <a:r>
              <a:rPr lang="en-US" sz="2400" dirty="0" smtClean="0"/>
              <a:t>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</a:t>
            </a:r>
            <a:r>
              <a:rPr lang="en-US" sz="2400" dirty="0" err="1" smtClean="0"/>
              <a:t>sterk</a:t>
            </a:r>
            <a:r>
              <a:rPr lang="en-US" sz="2400" dirty="0" smtClean="0"/>
              <a:t> en </a:t>
            </a:r>
            <a:r>
              <a:rPr lang="en-US" sz="2400" dirty="0" err="1" smtClean="0"/>
              <a:t>snel</a:t>
            </a:r>
            <a:r>
              <a:rPr lang="en-US" sz="2400" dirty="0" smtClean="0"/>
              <a:t> </a:t>
            </a:r>
            <a:r>
              <a:rPr lang="en-US" sz="2400" dirty="0" err="1" smtClean="0"/>
              <a:t>wisselen</a:t>
            </a:r>
            <a:endParaRPr lang="en-US" sz="2400" dirty="0" smtClean="0"/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duurt</a:t>
            </a:r>
            <a:r>
              <a:rPr lang="en-US" sz="2400" dirty="0" smtClean="0"/>
              <a:t> </a:t>
            </a:r>
            <a:r>
              <a:rPr lang="en-US" sz="2400" dirty="0" err="1" smtClean="0"/>
              <a:t>lang</a:t>
            </a:r>
            <a:r>
              <a:rPr lang="en-US" sz="2400" dirty="0" smtClean="0"/>
              <a:t> </a:t>
            </a:r>
            <a:r>
              <a:rPr lang="en-US" sz="2400" dirty="0" err="1" smtClean="0"/>
              <a:t>voordat</a:t>
            </a:r>
            <a:r>
              <a:rPr lang="en-US" sz="2400" dirty="0" smtClean="0"/>
              <a:t> </a:t>
            </a:r>
            <a:r>
              <a:rPr lang="en-US" sz="2400" dirty="0" err="1" smtClean="0"/>
              <a:t>emoties</a:t>
            </a:r>
            <a:r>
              <a:rPr lang="en-US" sz="2400" dirty="0" smtClean="0"/>
              <a:t> </a:t>
            </a:r>
            <a:r>
              <a:rPr lang="en-US" sz="2400" dirty="0" err="1" smtClean="0"/>
              <a:t>weer</a:t>
            </a:r>
            <a:r>
              <a:rPr lang="en-US" sz="2400" dirty="0" smtClean="0"/>
              <a:t> </a:t>
            </a:r>
            <a:r>
              <a:rPr lang="en-US" sz="2400" dirty="0" err="1" smtClean="0"/>
              <a:t>rustig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Hierdoor</a:t>
            </a:r>
            <a:r>
              <a:rPr lang="en-US" sz="2400" dirty="0" smtClean="0"/>
              <a:t> </a:t>
            </a:r>
            <a:r>
              <a:rPr lang="en-US" sz="2400" dirty="0" err="1" smtClean="0"/>
              <a:t>ontstaat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patroon</a:t>
            </a:r>
            <a:r>
              <a:rPr lang="en-US" sz="2400" dirty="0" smtClean="0"/>
              <a:t> van </a:t>
            </a:r>
            <a:r>
              <a:rPr lang="en-US" sz="2400" dirty="0" err="1" smtClean="0"/>
              <a:t>instabiliteit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600" dirty="0" smtClean="0">
                <a:solidFill>
                  <a:prstClr val="white"/>
                </a:solidFill>
              </a:rPr>
              <a:t>, OF PERSOONLIJKHEIDSPROBLEMATIEK</a:t>
            </a:r>
            <a:endParaRPr lang="en-US" sz="2600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462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0" y="1268759"/>
            <a:ext cx="7474024" cy="49574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Vat </a:t>
            </a:r>
            <a:r>
              <a:rPr lang="en-US" sz="2400" dirty="0" err="1" smtClean="0"/>
              <a:t>emotionele</a:t>
            </a:r>
            <a:r>
              <a:rPr lang="en-US" sz="2400" dirty="0" smtClean="0"/>
              <a:t> </a:t>
            </a:r>
            <a:r>
              <a:rPr lang="en-US" sz="2400" dirty="0" err="1" smtClean="0"/>
              <a:t>uitspraken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persoonlijk</a:t>
            </a:r>
            <a:r>
              <a:rPr lang="en-US" sz="2400" dirty="0" smtClean="0"/>
              <a:t> op. (de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 </a:t>
            </a:r>
            <a:r>
              <a:rPr lang="en-US" sz="2400" dirty="0" err="1" smtClean="0"/>
              <a:t>vooral</a:t>
            </a:r>
            <a:r>
              <a:rPr lang="en-US" sz="2400" dirty="0" smtClean="0"/>
              <a:t> </a:t>
            </a:r>
            <a:r>
              <a:rPr lang="en-US" sz="2400" dirty="0" err="1" smtClean="0"/>
              <a:t>moeite</a:t>
            </a:r>
            <a:r>
              <a:rPr lang="en-US" sz="2400" dirty="0" smtClean="0"/>
              <a:t> met </a:t>
            </a:r>
            <a:r>
              <a:rPr lang="en-US" sz="2400" dirty="0" err="1" smtClean="0"/>
              <a:t>zichzelf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Wees </a:t>
            </a:r>
            <a:r>
              <a:rPr lang="en-US" sz="2400" dirty="0" err="1" smtClean="0"/>
              <a:t>transparant</a:t>
            </a:r>
            <a:r>
              <a:rPr lang="en-US" sz="2400" dirty="0" smtClean="0"/>
              <a:t> en </a:t>
            </a:r>
            <a:r>
              <a:rPr lang="en-US" sz="2400" dirty="0" err="1" smtClean="0"/>
              <a:t>voorspelbaar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Houd</a:t>
            </a:r>
            <a:r>
              <a:rPr lang="en-US" sz="2400" dirty="0" smtClean="0"/>
              <a:t> je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beloftes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Geef</a:t>
            </a:r>
            <a:r>
              <a:rPr lang="en-US" sz="2400" dirty="0" smtClean="0"/>
              <a:t> </a:t>
            </a:r>
            <a:r>
              <a:rPr lang="en-US" sz="2400" dirty="0" err="1" smtClean="0"/>
              <a:t>eigen</a:t>
            </a:r>
            <a:r>
              <a:rPr lang="en-US" sz="2400" dirty="0" smtClean="0"/>
              <a:t> </a:t>
            </a:r>
            <a:r>
              <a:rPr lang="en-US" sz="2400" dirty="0" err="1" smtClean="0"/>
              <a:t>fouten</a:t>
            </a:r>
            <a:r>
              <a:rPr lang="en-US" sz="2400" dirty="0" smtClean="0"/>
              <a:t> toe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Stel</a:t>
            </a:r>
            <a:r>
              <a:rPr lang="en-US" sz="2400" dirty="0" smtClean="0"/>
              <a:t> </a:t>
            </a:r>
            <a:r>
              <a:rPr lang="en-US" sz="2400" dirty="0" err="1" smtClean="0"/>
              <a:t>duidelijke</a:t>
            </a:r>
            <a:r>
              <a:rPr lang="en-US" sz="2400" dirty="0" smtClean="0"/>
              <a:t> </a:t>
            </a:r>
            <a:r>
              <a:rPr lang="en-US" sz="2400" dirty="0" err="1" smtClean="0"/>
              <a:t>grenzen</a:t>
            </a:r>
            <a:r>
              <a:rPr lang="en-US" sz="2400" dirty="0" smtClean="0"/>
              <a:t> en </a:t>
            </a:r>
            <a:r>
              <a:rPr lang="en-US" sz="2400" dirty="0" err="1" smtClean="0"/>
              <a:t>maak</a:t>
            </a:r>
            <a:r>
              <a:rPr lang="en-US" sz="2400" dirty="0" smtClean="0"/>
              <a:t> </a:t>
            </a:r>
            <a:r>
              <a:rPr lang="en-US" sz="2400" dirty="0" err="1" smtClean="0"/>
              <a:t>hierover</a:t>
            </a:r>
            <a:r>
              <a:rPr lang="en-US" sz="2400" dirty="0" smtClean="0"/>
              <a:t> </a:t>
            </a:r>
            <a:r>
              <a:rPr lang="en-US" sz="2400" dirty="0" err="1" smtClean="0"/>
              <a:t>afspraken</a:t>
            </a:r>
            <a:r>
              <a:rPr lang="en-US" sz="2400" dirty="0" smtClean="0"/>
              <a:t>, </a:t>
            </a:r>
            <a:r>
              <a:rPr lang="en-US" sz="2400" dirty="0" err="1" smtClean="0"/>
              <a:t>wees</a:t>
            </a:r>
            <a:r>
              <a:rPr lang="en-US" sz="2400" dirty="0" smtClean="0"/>
              <a:t> </a:t>
            </a:r>
            <a:r>
              <a:rPr lang="en-US" sz="2400" dirty="0" err="1" smtClean="0"/>
              <a:t>hierin</a:t>
            </a:r>
            <a:r>
              <a:rPr lang="en-US" sz="2400" dirty="0" smtClean="0"/>
              <a:t> consequent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066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15616" y="908720"/>
            <a:ext cx="6912768" cy="514441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Overleg</a:t>
            </a:r>
            <a:r>
              <a:rPr lang="en-US" sz="2400" dirty="0" smtClean="0"/>
              <a:t> op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rustig</a:t>
            </a:r>
            <a:r>
              <a:rPr lang="en-US" sz="2400" dirty="0" smtClean="0"/>
              <a:t> moment over wat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doen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oplopende</a:t>
            </a:r>
            <a:r>
              <a:rPr lang="en-US" sz="2400" dirty="0" smtClean="0"/>
              <a:t> spanning/</a:t>
            </a:r>
            <a:r>
              <a:rPr lang="en-US" sz="2400" dirty="0" err="1" smtClean="0"/>
              <a:t>emoties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Leer </a:t>
            </a:r>
            <a:r>
              <a:rPr lang="en-US" sz="2400" dirty="0" err="1" smtClean="0"/>
              <a:t>aanleidingen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het </a:t>
            </a:r>
            <a:r>
              <a:rPr lang="en-US" sz="2400" dirty="0" err="1" smtClean="0"/>
              <a:t>oplopen</a:t>
            </a:r>
            <a:r>
              <a:rPr lang="en-US" sz="2400" dirty="0" smtClean="0"/>
              <a:t> van </a:t>
            </a:r>
            <a:r>
              <a:rPr lang="en-US" sz="2400" dirty="0" err="1" smtClean="0"/>
              <a:t>emoties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herkennen</a:t>
            </a:r>
            <a:r>
              <a:rPr lang="en-US" sz="2400" dirty="0" smtClean="0"/>
              <a:t> en wees </a:t>
            </a:r>
            <a:r>
              <a:rPr lang="en-US" sz="2400" dirty="0" err="1" smtClean="0"/>
              <a:t>voorbereid</a:t>
            </a:r>
            <a:r>
              <a:rPr lang="en-US" sz="2400" dirty="0" smtClean="0"/>
              <a:t> op </a:t>
            </a:r>
            <a:r>
              <a:rPr lang="en-US" sz="2400" dirty="0" err="1" smtClean="0"/>
              <a:t>emotionele</a:t>
            </a:r>
            <a:r>
              <a:rPr lang="en-US" sz="2400" dirty="0" smtClean="0"/>
              <a:t> </a:t>
            </a:r>
            <a:r>
              <a:rPr lang="en-US" sz="2400" dirty="0" err="1" smtClean="0"/>
              <a:t>reacties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Respecteer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de </a:t>
            </a:r>
            <a:r>
              <a:rPr lang="en-US" sz="2400" dirty="0" err="1" smtClean="0"/>
              <a:t>grenzen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(die </a:t>
            </a:r>
            <a:r>
              <a:rPr lang="en-US" sz="2400" dirty="0" err="1" smtClean="0"/>
              <a:t>bv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time-out </a:t>
            </a:r>
            <a:r>
              <a:rPr lang="en-US" sz="2400" dirty="0" err="1" smtClean="0"/>
              <a:t>neemt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oplopende</a:t>
            </a:r>
            <a:r>
              <a:rPr lang="en-US" sz="2400" dirty="0" smtClean="0"/>
              <a:t> spanning)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Zorg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gelijkwaardigheid</a:t>
            </a:r>
            <a:r>
              <a:rPr lang="en-US" sz="2400" dirty="0" smtClean="0"/>
              <a:t> in het contact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3600" dirty="0" err="1" smtClean="0">
                <a:solidFill>
                  <a:schemeClr val="tx2"/>
                </a:solidFill>
              </a:rPr>
              <a:t>doorbreken</a:t>
            </a:r>
            <a:r>
              <a:rPr lang="en-US" sz="3600" dirty="0" smtClean="0">
                <a:solidFill>
                  <a:schemeClr val="tx2"/>
                </a:solidFill>
              </a:rPr>
              <a:t> van het </a:t>
            </a:r>
            <a:r>
              <a:rPr lang="en-US" sz="3600" dirty="0" err="1" smtClean="0">
                <a:solidFill>
                  <a:schemeClr val="tx2"/>
                </a:solidFill>
              </a:rPr>
              <a:t>isolement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3010" name="Picture 2" descr="C:\Users\Hilko\Documents\plaatjes VER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040560" cy="44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2636912"/>
            <a:ext cx="741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tx2"/>
                </a:solidFill>
              </a:rPr>
              <a:t>Dank voor jullie aandacht</a:t>
            </a:r>
            <a:endParaRPr lang="nl-NL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7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epeer"/>
          <p:cNvGrpSpPr/>
          <p:nvPr/>
        </p:nvGrpSpPr>
        <p:grpSpPr>
          <a:xfrm>
            <a:off x="659465" y="2166620"/>
            <a:ext cx="7475194" cy="3938821"/>
            <a:chOff x="-97455" y="0"/>
            <a:chExt cx="7475193" cy="3938820"/>
          </a:xfrm>
        </p:grpSpPr>
        <p:sp>
          <p:nvSpPr>
            <p:cNvPr id="173" name="Patr"/>
            <p:cNvSpPr/>
            <p:nvPr/>
          </p:nvSpPr>
          <p:spPr>
            <a:xfrm>
              <a:off x="522287" y="0"/>
              <a:ext cx="42319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Patr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4" name="onen/schema’s die getriggerd worden laten de emoties oplopen"/>
            <p:cNvSpPr/>
            <p:nvPr/>
          </p:nvSpPr>
          <p:spPr>
            <a:xfrm>
              <a:off x="911225" y="0"/>
              <a:ext cx="646651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onen</a:t>
              </a:r>
              <a:r>
                <a:rPr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/schema’s die </a:t>
              </a:r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getriggerd</a:t>
              </a:r>
              <a:r>
                <a:rPr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worden</a:t>
              </a:r>
              <a:r>
                <a:rPr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laten</a:t>
              </a:r>
              <a:r>
                <a:rPr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 </a:t>
              </a:r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emoties</a:t>
              </a:r>
              <a:r>
                <a:rPr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14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oplopen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5" name="Tekst"/>
            <p:cNvSpPr/>
            <p:nvPr/>
          </p:nvSpPr>
          <p:spPr>
            <a:xfrm>
              <a:off x="5521325" y="0"/>
              <a:ext cx="127000" cy="256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76" name="Tekst"/>
            <p:cNvSpPr/>
            <p:nvPr/>
          </p:nvSpPr>
          <p:spPr>
            <a:xfrm>
              <a:off x="522287" y="258762"/>
              <a:ext cx="127001" cy="256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8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 </a:t>
              </a:r>
            </a:p>
          </p:txBody>
        </p:sp>
        <p:sp>
          <p:nvSpPr>
            <p:cNvPr id="177" name="Tekst"/>
            <p:cNvSpPr/>
            <p:nvPr/>
          </p:nvSpPr>
          <p:spPr>
            <a:xfrm>
              <a:off x="522287" y="515937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78" name="Tekst"/>
            <p:cNvSpPr/>
            <p:nvPr/>
          </p:nvSpPr>
          <p:spPr>
            <a:xfrm>
              <a:off x="522287" y="74136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79" name="Emotie Intensiteit"/>
            <p:cNvSpPr/>
            <p:nvPr/>
          </p:nvSpPr>
          <p:spPr>
            <a:xfrm>
              <a:off x="-97455" y="948966"/>
              <a:ext cx="137698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Emotie</a:t>
              </a:r>
              <a:r>
                <a:rPr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Intensiteit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0" name="Tekst"/>
            <p:cNvSpPr/>
            <p:nvPr/>
          </p:nvSpPr>
          <p:spPr>
            <a:xfrm>
              <a:off x="1778000" y="9636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1" name="Tekst"/>
            <p:cNvSpPr/>
            <p:nvPr/>
          </p:nvSpPr>
          <p:spPr>
            <a:xfrm>
              <a:off x="522287" y="118586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2" name="Tekst"/>
            <p:cNvSpPr/>
            <p:nvPr/>
          </p:nvSpPr>
          <p:spPr>
            <a:xfrm>
              <a:off x="522287" y="140811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3" name="Tekst"/>
            <p:cNvSpPr/>
            <p:nvPr/>
          </p:nvSpPr>
          <p:spPr>
            <a:xfrm>
              <a:off x="522287" y="163036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4" name="Tekst"/>
            <p:cNvSpPr/>
            <p:nvPr/>
          </p:nvSpPr>
          <p:spPr>
            <a:xfrm>
              <a:off x="522287" y="1854200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5" name="Tekst"/>
            <p:cNvSpPr/>
            <p:nvPr/>
          </p:nvSpPr>
          <p:spPr>
            <a:xfrm>
              <a:off x="522287" y="2076450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6" name="Tekst"/>
            <p:cNvSpPr/>
            <p:nvPr/>
          </p:nvSpPr>
          <p:spPr>
            <a:xfrm>
              <a:off x="522287" y="2298700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7" name="Tekst"/>
            <p:cNvSpPr/>
            <p:nvPr/>
          </p:nvSpPr>
          <p:spPr>
            <a:xfrm>
              <a:off x="522287" y="2520950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8" name="Tekst"/>
            <p:cNvSpPr/>
            <p:nvPr/>
          </p:nvSpPr>
          <p:spPr>
            <a:xfrm>
              <a:off x="522287" y="2743200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89" name="Patronen"/>
            <p:cNvSpPr/>
            <p:nvPr/>
          </p:nvSpPr>
          <p:spPr>
            <a:xfrm>
              <a:off x="0" y="2963862"/>
              <a:ext cx="911225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500"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Patronen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0" name="Tekst"/>
            <p:cNvSpPr/>
            <p:nvPr/>
          </p:nvSpPr>
          <p:spPr>
            <a:xfrm>
              <a:off x="1216025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1" name="Tekst"/>
            <p:cNvSpPr/>
            <p:nvPr/>
          </p:nvSpPr>
          <p:spPr>
            <a:xfrm>
              <a:off x="1560512" y="297021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2" name="Tekst"/>
            <p:cNvSpPr/>
            <p:nvPr/>
          </p:nvSpPr>
          <p:spPr>
            <a:xfrm>
              <a:off x="2079625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3" name="Tekst"/>
            <p:cNvSpPr/>
            <p:nvPr/>
          </p:nvSpPr>
          <p:spPr>
            <a:xfrm>
              <a:off x="2597150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4" name="Tekst"/>
            <p:cNvSpPr/>
            <p:nvPr/>
          </p:nvSpPr>
          <p:spPr>
            <a:xfrm>
              <a:off x="3116262" y="297021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5" name="Tekst"/>
            <p:cNvSpPr/>
            <p:nvPr/>
          </p:nvSpPr>
          <p:spPr>
            <a:xfrm>
              <a:off x="3635375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6" name="Tekst"/>
            <p:cNvSpPr/>
            <p:nvPr/>
          </p:nvSpPr>
          <p:spPr>
            <a:xfrm>
              <a:off x="4154487" y="297021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7" name="Tekst"/>
            <p:cNvSpPr/>
            <p:nvPr/>
          </p:nvSpPr>
          <p:spPr>
            <a:xfrm>
              <a:off x="4673600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8" name="Tekst"/>
            <p:cNvSpPr/>
            <p:nvPr/>
          </p:nvSpPr>
          <p:spPr>
            <a:xfrm>
              <a:off x="5192712" y="2970212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199" name="Tekst"/>
            <p:cNvSpPr/>
            <p:nvPr/>
          </p:nvSpPr>
          <p:spPr>
            <a:xfrm>
              <a:off x="5711825" y="2970212"/>
              <a:ext cx="127000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00" name="Tekst"/>
            <p:cNvSpPr/>
            <p:nvPr/>
          </p:nvSpPr>
          <p:spPr>
            <a:xfrm>
              <a:off x="522287" y="3189287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01" name="Tijd"/>
            <p:cNvSpPr/>
            <p:nvPr/>
          </p:nvSpPr>
          <p:spPr>
            <a:xfrm>
              <a:off x="6323257" y="3754154"/>
              <a:ext cx="65246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Tijd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2" name="Tekst"/>
            <p:cNvSpPr/>
            <p:nvPr/>
          </p:nvSpPr>
          <p:spPr>
            <a:xfrm>
              <a:off x="1335087" y="3189287"/>
              <a:ext cx="127001" cy="2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203" name="Lijn"/>
            <p:cNvSpPr/>
            <p:nvPr/>
          </p:nvSpPr>
          <p:spPr>
            <a:xfrm flipH="1">
              <a:off x="517524" y="1179512"/>
              <a:ext cx="2" cy="27336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Lijn"/>
            <p:cNvSpPr/>
            <p:nvPr/>
          </p:nvSpPr>
          <p:spPr>
            <a:xfrm>
              <a:off x="517524" y="3865562"/>
              <a:ext cx="5672139" cy="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Lijn"/>
            <p:cNvSpPr/>
            <p:nvPr/>
          </p:nvSpPr>
          <p:spPr>
            <a:xfrm>
              <a:off x="1825624" y="2754312"/>
              <a:ext cx="328614" cy="42227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Lijn"/>
            <p:cNvSpPr/>
            <p:nvPr/>
          </p:nvSpPr>
          <p:spPr>
            <a:xfrm flipV="1">
              <a:off x="2078037" y="2201862"/>
              <a:ext cx="495301" cy="822326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Lijn"/>
            <p:cNvSpPr/>
            <p:nvPr/>
          </p:nvSpPr>
          <p:spPr>
            <a:xfrm>
              <a:off x="2573337" y="2201862"/>
              <a:ext cx="625476" cy="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Lijn"/>
            <p:cNvSpPr/>
            <p:nvPr/>
          </p:nvSpPr>
          <p:spPr>
            <a:xfrm>
              <a:off x="3198812" y="2201862"/>
              <a:ext cx="693739" cy="50800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Lijn"/>
            <p:cNvSpPr/>
            <p:nvPr/>
          </p:nvSpPr>
          <p:spPr>
            <a:xfrm flipV="1">
              <a:off x="3506787" y="1827212"/>
              <a:ext cx="825501" cy="61595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Lijn"/>
            <p:cNvSpPr/>
            <p:nvPr/>
          </p:nvSpPr>
          <p:spPr>
            <a:xfrm>
              <a:off x="4386262" y="1827212"/>
              <a:ext cx="417513" cy="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Lijn"/>
            <p:cNvSpPr/>
            <p:nvPr/>
          </p:nvSpPr>
          <p:spPr>
            <a:xfrm>
              <a:off x="4803775" y="1827212"/>
              <a:ext cx="428626" cy="484189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Lijn"/>
            <p:cNvSpPr/>
            <p:nvPr/>
          </p:nvSpPr>
          <p:spPr>
            <a:xfrm flipH="1">
              <a:off x="1274762" y="2754312"/>
              <a:ext cx="550863" cy="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Lijn"/>
            <p:cNvSpPr/>
            <p:nvPr/>
          </p:nvSpPr>
          <p:spPr>
            <a:xfrm flipH="1">
              <a:off x="703262" y="2754312"/>
              <a:ext cx="571501" cy="1016001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16" name="Groepeer"/>
            <p:cNvGrpSpPr/>
            <p:nvPr/>
          </p:nvGrpSpPr>
          <p:grpSpPr>
            <a:xfrm>
              <a:off x="0" y="3170237"/>
              <a:ext cx="1127125" cy="617538"/>
              <a:chOff x="0" y="0"/>
              <a:chExt cx="1127125" cy="617537"/>
            </a:xfrm>
          </p:grpSpPr>
          <p:sp>
            <p:nvSpPr>
              <p:cNvPr id="214" name="Vorm"/>
              <p:cNvSpPr/>
              <p:nvPr/>
            </p:nvSpPr>
            <p:spPr>
              <a:xfrm>
                <a:off x="0" y="0"/>
                <a:ext cx="1127125" cy="61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6215" y="5386"/>
                    </a:lnTo>
                    <a:lnTo>
                      <a:pt x="0" y="5386"/>
                    </a:lnTo>
                    <a:lnTo>
                      <a:pt x="0" y="16214"/>
                    </a:lnTo>
                    <a:lnTo>
                      <a:pt x="16215" y="16214"/>
                    </a:lnTo>
                    <a:lnTo>
                      <a:pt x="16215" y="21600"/>
                    </a:lnTo>
                    <a:lnTo>
                      <a:pt x="21600" y="10772"/>
                    </a:lnTo>
                    <a:lnTo>
                      <a:pt x="162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Vorm"/>
              <p:cNvSpPr/>
              <p:nvPr/>
            </p:nvSpPr>
            <p:spPr>
              <a:xfrm>
                <a:off x="0" y="0"/>
                <a:ext cx="1127125" cy="61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15" y="0"/>
                    </a:moveTo>
                    <a:lnTo>
                      <a:pt x="16215" y="5386"/>
                    </a:lnTo>
                    <a:lnTo>
                      <a:pt x="0" y="5386"/>
                    </a:lnTo>
                    <a:lnTo>
                      <a:pt x="0" y="16214"/>
                    </a:lnTo>
                    <a:lnTo>
                      <a:pt x="16215" y="16214"/>
                    </a:lnTo>
                    <a:lnTo>
                      <a:pt x="16215" y="21600"/>
                    </a:lnTo>
                    <a:lnTo>
                      <a:pt x="21600" y="10772"/>
                    </a:lnTo>
                    <a:lnTo>
                      <a:pt x="1621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4445" y="1124744"/>
            <a:ext cx="7329805" cy="50413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Emotieregulatie </a:t>
            </a:r>
            <a:br>
              <a:rPr lang="nl-NL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7613"/>
          </a:xfrm>
        </p:spPr>
        <p:txBody>
          <a:bodyPr>
            <a:normAutofit fontScale="90000"/>
          </a:bodyPr>
          <a:lstStyle/>
          <a:p>
            <a:r>
              <a:rPr lang="nl-NL" dirty="0"/>
              <a:t>Patronen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75195"/>
              </p:ext>
            </p:extLst>
          </p:nvPr>
        </p:nvGraphicFramePr>
        <p:xfrm>
          <a:off x="2825" y="1325128"/>
          <a:ext cx="8906477" cy="553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880100" imgH="3924300" progId="Word.Document.12">
                  <p:embed/>
                </p:oleObj>
              </mc:Choice>
              <mc:Fallback>
                <p:oleObj name="Document" r:id="rId4" imgW="5880100" imgH="392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" y="1325128"/>
                        <a:ext cx="8906477" cy="5532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6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Welke schema’s / patronen </a:t>
            </a:r>
            <a:r>
              <a:rPr lang="nl-NL" sz="3600" b="1" dirty="0" smtClean="0">
                <a:solidFill>
                  <a:srgbClr val="FF0000"/>
                </a:solidFill>
              </a:rPr>
              <a:t>heb je last van?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73" y="1600200"/>
            <a:ext cx="8973627" cy="52578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2047"/>
          <a:stretch/>
        </p:blipFill>
        <p:spPr bwMode="auto">
          <a:xfrm>
            <a:off x="1208099" y="1600200"/>
            <a:ext cx="7935901" cy="5107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07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17050"/>
          <a:stretch>
            <a:fillRect/>
          </a:stretch>
        </p:blipFill>
        <p:spPr bwMode="auto">
          <a:xfrm>
            <a:off x="-222821" y="0"/>
            <a:ext cx="93668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0" y="379413"/>
            <a:ext cx="37965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Niet helpend schema:</a:t>
            </a:r>
          </a:p>
          <a:p>
            <a:endParaRPr lang="nl-NL" sz="2400" b="1" dirty="0"/>
          </a:p>
          <a:p>
            <a:r>
              <a:rPr lang="nl-NL" sz="2400" i="1" dirty="0" smtClean="0">
                <a:solidFill>
                  <a:srgbClr val="FF0000"/>
                </a:solidFill>
              </a:rPr>
              <a:t>‘Niemand houdt van mij</a:t>
            </a:r>
            <a:r>
              <a:rPr lang="nl-NL" sz="2000" i="1" dirty="0" smtClean="0">
                <a:solidFill>
                  <a:srgbClr val="FF0000"/>
                </a:solidFill>
              </a:rPr>
              <a:t>’</a:t>
            </a:r>
            <a:endParaRPr lang="nl-NL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" y="301741"/>
            <a:ext cx="6907438" cy="573003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 flipH="1">
            <a:off x="1158667" y="5283200"/>
            <a:ext cx="7419924" cy="109011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2400" b="1" dirty="0" smtClean="0">
                <a:solidFill>
                  <a:srgbClr val="FF0000"/>
                </a:solidFill>
                <a:effectLst/>
                <a:latin typeface="Times New Roman"/>
                <a:ea typeface="ＭＳ 明朝"/>
              </a:rPr>
              <a:t>Helpend schema:</a:t>
            </a:r>
          </a:p>
          <a:p>
            <a:pPr>
              <a:spcAft>
                <a:spcPts val="0"/>
              </a:spcAft>
            </a:pPr>
            <a:endParaRPr lang="nl-NL" sz="2400" i="1" dirty="0">
              <a:latin typeface="Times New Roman"/>
              <a:ea typeface="ＭＳ 明朝"/>
            </a:endParaRPr>
          </a:p>
          <a:p>
            <a:pPr>
              <a:spcAft>
                <a:spcPts val="0"/>
              </a:spcAft>
            </a:pPr>
            <a:r>
              <a:rPr lang="nl-NL" sz="2400" i="1" dirty="0" smtClean="0">
                <a:solidFill>
                  <a:srgbClr val="008000"/>
                </a:solidFill>
                <a:effectLst/>
                <a:latin typeface="Times New Roman"/>
                <a:ea typeface="ＭＳ 明朝"/>
              </a:rPr>
              <a:t>‘</a:t>
            </a:r>
            <a:r>
              <a:rPr lang="nl-NL" sz="2400" i="1" dirty="0" smtClean="0">
                <a:solidFill>
                  <a:schemeClr val="tx1"/>
                </a:solidFill>
                <a:effectLst/>
                <a:latin typeface="Times New Roman"/>
                <a:ea typeface="ＭＳ 明朝"/>
              </a:rPr>
              <a:t>Ik </a:t>
            </a:r>
            <a:r>
              <a:rPr lang="nl-NL" sz="2400" i="1" dirty="0">
                <a:solidFill>
                  <a:schemeClr val="tx1"/>
                </a:solidFill>
                <a:effectLst/>
                <a:latin typeface="Times New Roman"/>
                <a:ea typeface="ＭＳ 明朝"/>
              </a:rPr>
              <a:t>hoor er gewoon bij, net als </a:t>
            </a:r>
            <a:r>
              <a:rPr lang="nl-NL" sz="2400" i="1" dirty="0" smtClean="0">
                <a:solidFill>
                  <a:schemeClr val="tx1"/>
                </a:solidFill>
                <a:effectLst/>
                <a:latin typeface="Times New Roman"/>
                <a:ea typeface="ＭＳ 明朝"/>
              </a:rPr>
              <a:t>anderen</a:t>
            </a:r>
            <a:r>
              <a:rPr lang="nl-NL" sz="2400" i="1" dirty="0" smtClean="0">
                <a:solidFill>
                  <a:srgbClr val="008000"/>
                </a:solidFill>
                <a:effectLst/>
                <a:latin typeface="Times New Roman"/>
                <a:ea typeface="ＭＳ 明朝"/>
              </a:rPr>
              <a:t>’</a:t>
            </a:r>
            <a:endParaRPr lang="nl-NL" sz="2400" dirty="0">
              <a:solidFill>
                <a:srgbClr val="008000"/>
              </a:solidFill>
              <a:effectLst/>
              <a:latin typeface="Times New Roman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251260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b="1" dirty="0" smtClean="0">
                <a:cs typeface="+mj-cs"/>
              </a:rPr>
              <a:t>Oorzaken van ERS: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800" dirty="0" smtClean="0">
                <a:cs typeface="+mn-cs"/>
              </a:rPr>
              <a:t>Het: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 smtClean="0">
                <a:cs typeface="+mn-cs"/>
              </a:rPr>
              <a:t>Bio (logisch)  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 err="1" smtClean="0">
                <a:cs typeface="+mn-cs"/>
              </a:rPr>
              <a:t>Psycho</a:t>
            </a:r>
            <a:r>
              <a:rPr lang="nl-NL" sz="2800" dirty="0" smtClean="0">
                <a:cs typeface="+mn-cs"/>
              </a:rPr>
              <a:t> (logisch)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2800" dirty="0" smtClean="0">
                <a:cs typeface="+mn-cs"/>
              </a:rPr>
              <a:t>Sociale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nl-NL" sz="2800" dirty="0" smtClean="0">
                <a:cs typeface="+mn-cs"/>
              </a:rPr>
              <a:t>  Model</a:t>
            </a:r>
          </a:p>
        </p:txBody>
      </p:sp>
      <p:pic>
        <p:nvPicPr>
          <p:cNvPr id="45059" name="Picture 5" descr="geneti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25923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jeug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2879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wereldka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53000"/>
            <a:ext cx="27368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775</Words>
  <Application>Microsoft Macintosh PowerPoint</Application>
  <PresentationFormat>Diavoorstelling (4:3)</PresentationFormat>
  <Paragraphs>238</Paragraphs>
  <Slides>33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5" baseType="lpstr">
      <vt:lpstr>Stroom</vt:lpstr>
      <vt:lpstr>Document</vt:lpstr>
      <vt:lpstr>PowerPoint-presentatie</vt:lpstr>
      <vt:lpstr>Doel van de training</vt:lpstr>
      <vt:lpstr>WANNEER SPREEK JE VAN EEN EMOTIE REGULATIE STOORNIS</vt:lpstr>
      <vt:lpstr>Emotieregulatie  </vt:lpstr>
      <vt:lpstr>Patronen</vt:lpstr>
      <vt:lpstr>Welke schema’s / patronen heb je last van?</vt:lpstr>
      <vt:lpstr>PowerPoint-presentatie</vt:lpstr>
      <vt:lpstr>PowerPoint-presentatie</vt:lpstr>
      <vt:lpstr>Oorzaken van ERS:</vt:lpstr>
      <vt:lpstr>    </vt:lpstr>
      <vt:lpstr>Aangeleerde ongezonde, niet helpende emotie regulatie vaardigheden</vt:lpstr>
      <vt:lpstr>Mogelijke gevolgen</vt:lpstr>
      <vt:lpstr>PowerPoint-presentatie</vt:lpstr>
      <vt:lpstr>Negatief zelfbeeld</vt:lpstr>
      <vt:lpstr>Gevolg negatief zelfbeeld</vt:lpstr>
      <vt:lpstr>Reactie van de omgeving</vt:lpstr>
      <vt:lpstr>            </vt:lpstr>
      <vt:lpstr>Er is hoop</vt:lpstr>
      <vt:lpstr>PowerPoint-presentatie</vt:lpstr>
      <vt:lpstr>PowerPoint-presentatie</vt:lpstr>
      <vt:lpstr>PowerPoint-presentatie</vt:lpstr>
      <vt:lpstr>Stap 1: Besef van Kwetsbaarheid VAN BPS naar ERS (Emotie Regulatie Stoornis)</vt:lpstr>
      <vt:lpstr>Stap 2:  EMOTIE REGULATIE VAARDIGHEDEN </vt:lpstr>
      <vt:lpstr> Stap 3: 4 Gedragsvaardigheden  </vt:lpstr>
      <vt:lpstr>De rode draad van de VERS </vt:lpstr>
      <vt:lpstr>PowerPoint-presentatie</vt:lpstr>
      <vt:lpstr>Steungroep</vt:lpstr>
      <vt:lpstr>EFFECTEN ERS IN RELATIES</vt:lpstr>
      <vt:lpstr>WAT IS BELANGRIJK IN DE COMMUNICATIE</vt:lpstr>
      <vt:lpstr>PowerPoint-presentatie</vt:lpstr>
      <vt:lpstr>PowerPoint-presentatie</vt:lpstr>
      <vt:lpstr>PowerPoint-presentatie</vt:lpstr>
      <vt:lpstr>PowerPoint-presentatie</vt:lpstr>
    </vt:vector>
  </TitlesOfParts>
  <Company>Den Spike Unattendeds © 2015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Horusta Freije</cp:lastModifiedBy>
  <cp:revision>38</cp:revision>
  <cp:lastPrinted>2020-11-17T11:59:49Z</cp:lastPrinted>
  <dcterms:created xsi:type="dcterms:W3CDTF">2020-10-14T07:47:06Z</dcterms:created>
  <dcterms:modified xsi:type="dcterms:W3CDTF">2022-10-24T13:13:33Z</dcterms:modified>
</cp:coreProperties>
</file>